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70" r:id="rId3"/>
    <p:sldId id="269" r:id="rId4"/>
    <p:sldId id="257" r:id="rId5"/>
    <p:sldId id="266" r:id="rId6"/>
    <p:sldId id="267" r:id="rId7"/>
    <p:sldId id="271" r:id="rId8"/>
    <p:sldId id="258" r:id="rId9"/>
    <p:sldId id="268" r:id="rId10"/>
    <p:sldId id="259" r:id="rId11"/>
    <p:sldId id="260" r:id="rId12"/>
    <p:sldId id="261" r:id="rId13"/>
    <p:sldId id="262" r:id="rId14"/>
    <p:sldId id="263" r:id="rId15"/>
    <p:sldId id="264" r:id="rId16"/>
    <p:sldId id="272" r:id="rId17"/>
    <p:sldId id="273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66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8BF8CC-42AA-490D-B214-C3D6E6CCAC66}" type="datetimeFigureOut">
              <a:rPr lang="en-US" smtClean="0"/>
              <a:pPr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676651C-D223-4CD8-B41E-B87B5CD321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593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305D5-98B7-4CC3-A5E4-CCECF1E8F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90DFC-237C-43DE-9BFD-0C7AB6D1A8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7408D-1CAB-4966-A3CA-F20529EDB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BC3E8-9A5A-49AD-8989-A64813806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E0F9F-796E-4473-B53B-F52C48C738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39D6B3-676B-405A-8528-BE255A84A6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3435C-AA1F-4279-89F2-3C132D8F7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C2B6A-E38A-4B9D-8D4E-6EB3429A64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42E55-8062-4FDC-A63E-B12266D68C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E0FA1-B63B-49C3-8554-316D8A717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A4201-5519-4D41-A9DD-4E75D90E96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6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D9DFE19-A33C-45CD-A70C-9D94DFBD1E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1_-mQS_FZ0&amp;list=PL441F493CA5C9F39E" TargetMode="External"/><Relationship Id="rId2" Type="http://schemas.openxmlformats.org/officeDocument/2006/relationships/hyperlink" Target="http://www.youtube.com/watch?v=eaf4j19_3Z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800" b="1" dirty="0"/>
              <a:t>Unit 4 “Genetics”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400" b="1" dirty="0"/>
              <a:t>Section </a:t>
            </a:r>
            <a:r>
              <a:rPr lang="en-US" sz="4400" b="1" dirty="0" smtClean="0"/>
              <a:t>11.4 </a:t>
            </a:r>
            <a:endParaRPr lang="en-US" sz="4400" b="1" dirty="0"/>
          </a:p>
          <a:p>
            <a:r>
              <a:rPr lang="en-US" sz="4400" b="1" dirty="0"/>
              <a:t>MEIOSIS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838200"/>
          </a:xfrm>
        </p:spPr>
        <p:txBody>
          <a:bodyPr/>
          <a:lstStyle/>
          <a:p>
            <a:r>
              <a:rPr lang="en-US" b="1" u="sng" dirty="0"/>
              <a:t>CHROMOSOME NUMBERS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62000"/>
            <a:ext cx="8229600" cy="1219200"/>
          </a:xfrm>
        </p:spPr>
        <p:txBody>
          <a:bodyPr/>
          <a:lstStyle/>
          <a:p>
            <a:r>
              <a:rPr lang="en-US" sz="4000" b="1" dirty="0"/>
              <a:t>Chromosome numbers differ with each species</a:t>
            </a:r>
          </a:p>
          <a:p>
            <a:endParaRPr lang="en-US" dirty="0"/>
          </a:p>
        </p:txBody>
      </p:sp>
      <p:graphicFrame>
        <p:nvGraphicFramePr>
          <p:cNvPr id="5218" name="Group 98"/>
          <p:cNvGraphicFramePr>
            <a:graphicFrameLocks noGrp="1"/>
          </p:cNvGraphicFramePr>
          <p:nvPr/>
        </p:nvGraphicFramePr>
        <p:xfrm>
          <a:off x="685799" y="2285999"/>
          <a:ext cx="7848601" cy="4190999"/>
        </p:xfrm>
        <a:graphic>
          <a:graphicData uri="http://schemas.openxmlformats.org/drawingml/2006/table">
            <a:tbl>
              <a:tblPr/>
              <a:tblGrid>
                <a:gridCol w="2256853"/>
                <a:gridCol w="3139060"/>
                <a:gridCol w="2452688"/>
              </a:tblGrid>
              <a:tr h="5206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Organism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Body Cell (2n)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Gamete (n)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Fruit fly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Garden pea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Tomato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1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Human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b="1" u="sng" dirty="0"/>
              <a:t>MEIOSIS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9144000" cy="5486400"/>
          </a:xfrm>
        </p:spPr>
        <p:txBody>
          <a:bodyPr/>
          <a:lstStyle/>
          <a:p>
            <a:r>
              <a:rPr lang="en-US" sz="3600" b="1" dirty="0"/>
              <a:t>What is meiosis?</a:t>
            </a:r>
          </a:p>
          <a:p>
            <a:pPr lvl="1"/>
            <a:r>
              <a:rPr lang="en-US" sz="3600" b="1" dirty="0"/>
              <a:t>Cell division that produces gametes containing half the number of chromosomes (haploid)</a:t>
            </a:r>
          </a:p>
          <a:p>
            <a:pPr lvl="1"/>
            <a:r>
              <a:rPr lang="en-US" sz="3600" b="1" dirty="0"/>
              <a:t>Male gametes are called </a:t>
            </a:r>
            <a:r>
              <a:rPr lang="en-US" sz="3600" b="1" u="sng" dirty="0"/>
              <a:t>sperm</a:t>
            </a:r>
          </a:p>
          <a:p>
            <a:pPr lvl="1"/>
            <a:r>
              <a:rPr lang="en-US" sz="3600" b="1" dirty="0"/>
              <a:t>Female gametes are called </a:t>
            </a:r>
            <a:r>
              <a:rPr lang="en-US" sz="3600" b="1" u="sng" dirty="0"/>
              <a:t>eggs</a:t>
            </a:r>
          </a:p>
          <a:p>
            <a:pPr lvl="1"/>
            <a:r>
              <a:rPr lang="en-US" sz="3600" b="1" dirty="0"/>
              <a:t>When a sperm fertilizes an egg, the resulting cell is a </a:t>
            </a:r>
            <a:r>
              <a:rPr lang="en-US" sz="3600" b="1" u="sng" dirty="0"/>
              <a:t>zygote</a:t>
            </a:r>
            <a:r>
              <a:rPr lang="en-US" sz="3600" b="1" dirty="0"/>
              <a:t> (sexual reproduction)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r>
              <a:rPr lang="en-US" b="1" u="sng" dirty="0">
                <a:solidFill>
                  <a:schemeClr val="tx1"/>
                </a:solidFill>
              </a:rPr>
              <a:t>MEIOSIS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077200" cy="4953000"/>
          </a:xfrm>
        </p:spPr>
        <p:txBody>
          <a:bodyPr/>
          <a:lstStyle/>
          <a:p>
            <a:r>
              <a:rPr lang="en-US" sz="3600" b="1" dirty="0"/>
              <a:t>Why meiosis?</a:t>
            </a:r>
          </a:p>
          <a:p>
            <a:pPr lvl="1"/>
            <a:r>
              <a:rPr lang="en-US" sz="3600" b="1" dirty="0"/>
              <a:t>If we get half from mom and half from dad, there has to be a process within them that creates those “half” cells!</a:t>
            </a:r>
          </a:p>
          <a:p>
            <a:pPr lvl="1"/>
            <a:r>
              <a:rPr lang="en-US" sz="3600" b="1" dirty="0"/>
              <a:t>Chromosome numbers </a:t>
            </a:r>
          </a:p>
          <a:p>
            <a:pPr lvl="1">
              <a:buFontTx/>
              <a:buNone/>
            </a:pPr>
            <a:r>
              <a:rPr lang="en-US" sz="3600" b="1" dirty="0"/>
              <a:t>	cannot double </a:t>
            </a:r>
          </a:p>
          <a:p>
            <a:pPr lvl="1">
              <a:buFontTx/>
              <a:buNone/>
            </a:pPr>
            <a:r>
              <a:rPr lang="en-US" sz="3600" b="1" dirty="0"/>
              <a:t>	each generation</a:t>
            </a:r>
          </a:p>
        </p:txBody>
      </p:sp>
      <p:pic>
        <p:nvPicPr>
          <p:cNvPr id="7172" name="Picture 4" descr="\\TPS-CLUSTER_USERS_SERVER\USERS\HOME\TOPEKA WEST\KDAVIDS\New Folder\ch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505200"/>
            <a:ext cx="32766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066800"/>
          </a:xfrm>
        </p:spPr>
        <p:txBody>
          <a:bodyPr/>
          <a:lstStyle/>
          <a:p>
            <a:r>
              <a:rPr lang="en-US" b="1" u="sng" dirty="0"/>
              <a:t>Phases of Meiosis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1054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1.  </a:t>
            </a:r>
            <a:r>
              <a:rPr lang="en-US" sz="3600" b="1" u="sng" dirty="0" err="1" smtClean="0"/>
              <a:t>Interphase</a:t>
            </a:r>
            <a:endParaRPr lang="en-US" sz="3600" b="1" u="sng" dirty="0"/>
          </a:p>
          <a:p>
            <a:pPr lvl="1"/>
            <a:r>
              <a:rPr lang="en-US" sz="3600" b="1" dirty="0"/>
              <a:t>Metabolic activity, replicate chromosomes</a:t>
            </a:r>
          </a:p>
          <a:p>
            <a:pPr>
              <a:buNone/>
            </a:pPr>
            <a:r>
              <a:rPr lang="en-US" sz="3600" b="1" dirty="0" smtClean="0"/>
              <a:t>2.  </a:t>
            </a:r>
            <a:r>
              <a:rPr lang="en-US" sz="3600" b="1" u="sng" dirty="0" smtClean="0"/>
              <a:t>Prophase </a:t>
            </a:r>
            <a:r>
              <a:rPr lang="en-US" sz="3600" b="1" u="sng" dirty="0"/>
              <a:t>I</a:t>
            </a:r>
          </a:p>
          <a:p>
            <a:pPr lvl="1"/>
            <a:r>
              <a:rPr lang="en-US" sz="3600" b="1" dirty="0"/>
              <a:t>Tetrad forms (two homologous chromosomes)</a:t>
            </a:r>
          </a:p>
          <a:p>
            <a:pPr lvl="1"/>
            <a:r>
              <a:rPr lang="en-US" sz="3600" b="1" dirty="0"/>
              <a:t>Crossing over sometimes occurs</a:t>
            </a:r>
          </a:p>
        </p:txBody>
      </p:sp>
      <p:pic>
        <p:nvPicPr>
          <p:cNvPr id="8196" name="Picture 4" descr="\\TPS-CLUSTER_USERS_SERVER\USERS\HOME\TOPEKA WEST\KDAVIDS\New Folder\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10200"/>
            <a:ext cx="6400800" cy="1447800"/>
          </a:xfrm>
          <a:prstGeom prst="rect">
            <a:avLst/>
          </a:prstGeom>
          <a:noFill/>
        </p:spPr>
      </p:pic>
      <p:pic>
        <p:nvPicPr>
          <p:cNvPr id="8197" name="Picture 5" descr="\\TPS-CLUSTER_USERS_SERVER\USERS\HOME\TOPEKA WEST\KDAVIDS\New Folder\c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981700" y="3695700"/>
            <a:ext cx="44196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r>
              <a:rPr lang="en-US" b="1" u="sng" dirty="0"/>
              <a:t>Phases of Meiosis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8458200" cy="601980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3.  </a:t>
            </a:r>
            <a:r>
              <a:rPr lang="en-US" sz="4000" b="1" u="sng" dirty="0" smtClean="0"/>
              <a:t>Metaphase </a:t>
            </a:r>
            <a:r>
              <a:rPr lang="en-US" sz="4000" b="1" u="sng" dirty="0"/>
              <a:t>I</a:t>
            </a:r>
          </a:p>
          <a:p>
            <a:pPr lvl="1"/>
            <a:r>
              <a:rPr lang="en-US" sz="4000" b="1" dirty="0"/>
              <a:t>Tetrads line </a:t>
            </a:r>
            <a:r>
              <a:rPr lang="en-US" sz="4000" b="1" dirty="0" smtClean="0"/>
              <a:t>in the middle.</a:t>
            </a:r>
            <a:endParaRPr lang="en-US" sz="4000" b="1" dirty="0"/>
          </a:p>
          <a:p>
            <a:pPr>
              <a:buNone/>
            </a:pPr>
            <a:r>
              <a:rPr lang="en-US" sz="4000" b="1" dirty="0" smtClean="0"/>
              <a:t>4.  </a:t>
            </a:r>
            <a:r>
              <a:rPr lang="en-US" sz="4000" b="1" u="sng" dirty="0" smtClean="0"/>
              <a:t>Anaphase </a:t>
            </a:r>
            <a:r>
              <a:rPr lang="en-US" sz="4000" b="1" u="sng" dirty="0"/>
              <a:t>I</a:t>
            </a:r>
          </a:p>
          <a:p>
            <a:pPr lvl="1"/>
            <a:r>
              <a:rPr lang="en-US" sz="4000" b="1" dirty="0" smtClean="0"/>
              <a:t>Homologous</a:t>
            </a:r>
          </a:p>
          <a:p>
            <a:pPr lvl="1">
              <a:buNone/>
            </a:pPr>
            <a:r>
              <a:rPr lang="en-US" sz="4000" b="1" dirty="0" smtClean="0"/>
              <a:t>chromosomes </a:t>
            </a:r>
          </a:p>
          <a:p>
            <a:pPr lvl="1">
              <a:buNone/>
            </a:pPr>
            <a:r>
              <a:rPr lang="en-US" sz="4000" b="1" dirty="0" smtClean="0"/>
              <a:t>separate </a:t>
            </a:r>
            <a:r>
              <a:rPr lang="en-US" sz="4000" b="1" dirty="0"/>
              <a:t>and move </a:t>
            </a:r>
          </a:p>
          <a:p>
            <a:pPr>
              <a:buNone/>
            </a:pPr>
            <a:r>
              <a:rPr lang="en-US" sz="4000" b="1" dirty="0" smtClean="0"/>
              <a:t>5.  </a:t>
            </a:r>
            <a:r>
              <a:rPr lang="en-US" sz="4000" b="1" u="sng" dirty="0" err="1" smtClean="0"/>
              <a:t>Telophase</a:t>
            </a:r>
            <a:r>
              <a:rPr lang="en-US" sz="4000" b="1" u="sng" dirty="0" smtClean="0"/>
              <a:t> </a:t>
            </a:r>
            <a:r>
              <a:rPr lang="en-US" sz="4000" b="1" u="sng" dirty="0"/>
              <a:t>I</a:t>
            </a:r>
          </a:p>
          <a:p>
            <a:pPr lvl="1"/>
            <a:r>
              <a:rPr lang="en-US" sz="4000" b="1" dirty="0"/>
              <a:t>Two cells </a:t>
            </a:r>
            <a:r>
              <a:rPr lang="en-US" sz="4000" b="1" dirty="0" smtClean="0"/>
              <a:t>formed</a:t>
            </a:r>
            <a:endParaRPr lang="en-US" sz="4000" b="1" dirty="0"/>
          </a:p>
        </p:txBody>
      </p:sp>
      <p:pic>
        <p:nvPicPr>
          <p:cNvPr id="5" name="Picture 4" descr="meio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2209800"/>
            <a:ext cx="4495800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r>
              <a:rPr lang="en-US" b="1" u="sng" dirty="0"/>
              <a:t>Phases of Meiosis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5791200"/>
          </a:xfrm>
        </p:spPr>
        <p:txBody>
          <a:bodyPr/>
          <a:lstStyle/>
          <a:p>
            <a:pPr marL="742950" indent="-742950">
              <a:buAutoNum type="arabicPeriod" startAt="6"/>
            </a:pPr>
            <a:r>
              <a:rPr lang="en-US" sz="4000" b="1" u="sng" dirty="0" smtClean="0"/>
              <a:t>Prophase II</a:t>
            </a:r>
          </a:p>
          <a:p>
            <a:pPr marL="742950" indent="-742950">
              <a:buNone/>
            </a:pPr>
            <a:r>
              <a:rPr lang="en-US" sz="4000" b="1" dirty="0" smtClean="0"/>
              <a:t>	--</a:t>
            </a:r>
            <a:r>
              <a:rPr lang="en-US" sz="4000" b="1" dirty="0" err="1" smtClean="0"/>
              <a:t>chromatids</a:t>
            </a:r>
            <a:r>
              <a:rPr lang="en-US" sz="4000" b="1" dirty="0" smtClean="0"/>
              <a:t> become visible.</a:t>
            </a:r>
            <a:endParaRPr lang="en-US" sz="4000" b="1" dirty="0"/>
          </a:p>
          <a:p>
            <a:pPr marL="742950" indent="-742950">
              <a:buAutoNum type="arabicPeriod" startAt="7"/>
            </a:pPr>
            <a:r>
              <a:rPr lang="en-US" sz="4000" b="1" u="sng" dirty="0" smtClean="0"/>
              <a:t>Metaphase II</a:t>
            </a:r>
          </a:p>
          <a:p>
            <a:pPr marL="742950" indent="-742950">
              <a:buNone/>
            </a:pPr>
            <a:r>
              <a:rPr lang="en-US" sz="4000" b="1" dirty="0" smtClean="0"/>
              <a:t>	--</a:t>
            </a:r>
            <a:r>
              <a:rPr lang="en-US" sz="4000" b="1" dirty="0" err="1" smtClean="0"/>
              <a:t>chromatids</a:t>
            </a:r>
            <a:r>
              <a:rPr lang="en-US" sz="4000" b="1" dirty="0" smtClean="0"/>
              <a:t> line up in the middle.</a:t>
            </a:r>
            <a:endParaRPr lang="en-US" sz="4000" b="1" dirty="0"/>
          </a:p>
          <a:p>
            <a:pPr marL="742950" indent="-742950">
              <a:buAutoNum type="arabicPeriod" startAt="8"/>
            </a:pPr>
            <a:r>
              <a:rPr lang="en-US" sz="4000" b="1" u="sng" dirty="0" smtClean="0"/>
              <a:t>Anaphase II</a:t>
            </a:r>
          </a:p>
          <a:p>
            <a:pPr marL="742950" indent="-742950">
              <a:buNone/>
            </a:pPr>
            <a:r>
              <a:rPr lang="en-US" sz="4000" b="1" dirty="0" smtClean="0"/>
              <a:t>	--paired </a:t>
            </a:r>
            <a:r>
              <a:rPr lang="en-US" sz="4000" b="1" dirty="0" err="1" smtClean="0"/>
              <a:t>chromatids</a:t>
            </a:r>
            <a:r>
              <a:rPr lang="en-US" sz="4000" b="1" dirty="0" smtClean="0"/>
              <a:t> separate and move to opposite ends.</a:t>
            </a:r>
            <a:endParaRPr lang="en-US" sz="4000" b="1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/>
              <a:t>9.  </a:t>
            </a:r>
            <a:r>
              <a:rPr lang="en-US" sz="3600" b="1" u="sng" dirty="0" err="1" smtClean="0"/>
              <a:t>Telophase</a:t>
            </a:r>
            <a:r>
              <a:rPr lang="en-US" sz="3600" b="1" u="sng" dirty="0" smtClean="0"/>
              <a:t> II</a:t>
            </a:r>
          </a:p>
          <a:p>
            <a:pPr lvl="1"/>
            <a:r>
              <a:rPr lang="en-US" sz="3600" b="1" dirty="0" smtClean="0"/>
              <a:t>4 haploid cells have been formed, having half of the chromosome number (n) of the organism’s body cell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imagesCA6YPD9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914400"/>
            <a:ext cx="7924800" cy="487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hlinkClick r:id="rId2"/>
              </a:rPr>
              <a:t>http://www.youtube.com/watch?v=eaf4j19_3Zg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  <a:hlinkClick r:id="rId3"/>
              </a:rPr>
              <a:t>http://www.youtube.com/watch?v=D1_-mQS_FZ0&amp;list=PL441F493CA5C9F39E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eiosis 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hame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295400"/>
          </a:xfrm>
        </p:spPr>
        <p:txBody>
          <a:bodyPr/>
          <a:lstStyle/>
          <a:p>
            <a:r>
              <a:rPr lang="en-US" b="1" dirty="0"/>
              <a:t>GENES and </a:t>
            </a:r>
            <a:r>
              <a:rPr lang="en-US" b="1" dirty="0" smtClean="0"/>
              <a:t>CHROMOSOMES </a:t>
            </a:r>
            <a:endParaRPr 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4000" b="1" u="sng" dirty="0"/>
              <a:t>Gene</a:t>
            </a:r>
            <a:r>
              <a:rPr lang="en-US" sz="4000" b="1" dirty="0"/>
              <a:t>-a segment of DNA that controls the production of a protein</a:t>
            </a:r>
          </a:p>
          <a:p>
            <a:pPr>
              <a:lnSpc>
                <a:spcPct val="90000"/>
              </a:lnSpc>
            </a:pPr>
            <a:r>
              <a:rPr lang="en-US" sz="4000" b="1" dirty="0"/>
              <a:t>Organisms have tens of thousands of genes</a:t>
            </a:r>
          </a:p>
          <a:p>
            <a:pPr>
              <a:lnSpc>
                <a:spcPct val="90000"/>
              </a:lnSpc>
            </a:pPr>
            <a:r>
              <a:rPr lang="en-US" sz="4000" b="1" dirty="0" smtClean="0"/>
              <a:t>A thousand or more genes on each chromosome</a:t>
            </a:r>
          </a:p>
          <a:p>
            <a:pPr>
              <a:lnSpc>
                <a:spcPct val="90000"/>
              </a:lnSpc>
            </a:pPr>
            <a:r>
              <a:rPr lang="en-US" sz="4000" b="1" dirty="0" smtClean="0"/>
              <a:t>Chromosomes </a:t>
            </a:r>
            <a:r>
              <a:rPr lang="en-US" sz="4000" b="1" dirty="0"/>
              <a:t>occur in pairs-one from </a:t>
            </a:r>
            <a:r>
              <a:rPr lang="en-US" sz="4000" b="1" dirty="0" smtClean="0"/>
              <a:t>mom and one from dad.</a:t>
            </a:r>
          </a:p>
          <a:p>
            <a:pPr>
              <a:lnSpc>
                <a:spcPct val="90000"/>
              </a:lnSpc>
            </a:pPr>
            <a:r>
              <a:rPr lang="en-US" sz="4000" b="1" u="sng" dirty="0" smtClean="0"/>
              <a:t>Homologous</a:t>
            </a:r>
            <a:r>
              <a:rPr lang="en-US" sz="4000" b="1" dirty="0" smtClean="0"/>
              <a:t>---Identical</a:t>
            </a:r>
            <a:endParaRPr lang="en-US" sz="4000" b="1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62000" y="5334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5" descr="C:\Documents and Settings\kdavids\Application Data\Microsoft\Media Catalog\chro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19600" cy="6858000"/>
          </a:xfrm>
          <a:prstGeom prst="rect">
            <a:avLst/>
          </a:prstGeom>
          <a:noFill/>
        </p:spPr>
      </p:pic>
      <p:pic>
        <p:nvPicPr>
          <p:cNvPr id="5" name="Picture 6" descr="C:\Documents and Settings\kdavids\Application Data\Microsoft\Media Catalog\chrom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0"/>
            <a:ext cx="4724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C:\Documents and Settings\kdavids\Application Data\Microsoft\Media Catalog\pai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en_gene_c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371600"/>
          </a:xfrm>
        </p:spPr>
        <p:txBody>
          <a:bodyPr/>
          <a:lstStyle/>
          <a:p>
            <a:r>
              <a:rPr lang="en-US" sz="4000" b="1" dirty="0"/>
              <a:t>GENES, CHROMOSOMES, AND NUMBERS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r>
              <a:rPr lang="en-US" sz="4400" b="1" dirty="0"/>
              <a:t>A cell with two of each kind of chromosome:</a:t>
            </a:r>
          </a:p>
          <a:p>
            <a:pPr lvl="1"/>
            <a:r>
              <a:rPr lang="en-US" sz="4400" b="1" dirty="0"/>
              <a:t>Body cell</a:t>
            </a:r>
          </a:p>
          <a:p>
            <a:pPr lvl="1"/>
            <a:r>
              <a:rPr lang="en-US" sz="4400" b="1" dirty="0"/>
              <a:t>Diploid</a:t>
            </a:r>
          </a:p>
          <a:p>
            <a:pPr lvl="1"/>
            <a:r>
              <a:rPr lang="en-US" sz="4400" b="1" dirty="0" smtClean="0"/>
              <a:t>2n</a:t>
            </a:r>
            <a:endParaRPr lang="en-US" sz="4400" b="1" dirty="0"/>
          </a:p>
        </p:txBody>
      </p:sp>
      <p:pic>
        <p:nvPicPr>
          <p:cNvPr id="6" name="Picture 5" descr="mitos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1981200"/>
            <a:ext cx="53340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1000"/>
            <a:ext cx="9144000" cy="6172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sz="4400" b="1" dirty="0" smtClean="0"/>
              <a:t>A cell with one of each kind of chromosome:</a:t>
            </a:r>
          </a:p>
          <a:p>
            <a:pPr lvl="1" algn="l"/>
            <a:r>
              <a:rPr lang="en-US" sz="4400" b="1" dirty="0" smtClean="0"/>
              <a:t>-- Gamete or sex cell</a:t>
            </a:r>
          </a:p>
          <a:p>
            <a:pPr lvl="1" algn="l"/>
            <a:r>
              <a:rPr lang="en-US" sz="4400" b="1" dirty="0" smtClean="0"/>
              <a:t>--  Haploid</a:t>
            </a:r>
          </a:p>
          <a:p>
            <a:pPr lvl="1" algn="l"/>
            <a:r>
              <a:rPr lang="en-US" sz="4400" b="1" dirty="0" smtClean="0"/>
              <a:t>--  n</a:t>
            </a:r>
          </a:p>
          <a:p>
            <a:pPr algn="l"/>
            <a:endParaRPr lang="en-US" dirty="0"/>
          </a:p>
        </p:txBody>
      </p:sp>
      <p:pic>
        <p:nvPicPr>
          <p:cNvPr id="4" name="Picture 3" descr="500154-fx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2590800"/>
            <a:ext cx="57912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</TotalTime>
  <Words>297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Default Design</vt:lpstr>
      <vt:lpstr>Unit 4 “Genetics”</vt:lpstr>
      <vt:lpstr>PowerPoint Presentation</vt:lpstr>
      <vt:lpstr>PowerPoint Presentation</vt:lpstr>
      <vt:lpstr>GENES and CHROMOSOMES </vt:lpstr>
      <vt:lpstr>PowerPoint Presentation</vt:lpstr>
      <vt:lpstr>PowerPoint Presentation</vt:lpstr>
      <vt:lpstr>PowerPoint Presentation</vt:lpstr>
      <vt:lpstr>GENES, CHROMOSOMES, AND NUMBERS</vt:lpstr>
      <vt:lpstr>PowerPoint Presentation</vt:lpstr>
      <vt:lpstr>CHROMOSOME NUMBERS</vt:lpstr>
      <vt:lpstr>MEIOSIS</vt:lpstr>
      <vt:lpstr>MEIOSIS</vt:lpstr>
      <vt:lpstr>Phases of Meiosis</vt:lpstr>
      <vt:lpstr>Phases of Meiosis</vt:lpstr>
      <vt:lpstr>Phases of Meiosis</vt:lpstr>
      <vt:lpstr>PowerPoint Presentation</vt:lpstr>
      <vt:lpstr>PowerPoint Presentation</vt:lpstr>
    </vt:vector>
  </TitlesOfParts>
  <Company>Topeka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“Genetics”</dc:title>
  <dc:creator>TPS</dc:creator>
  <cp:lastModifiedBy>DONALD PALMER</cp:lastModifiedBy>
  <cp:revision>29</cp:revision>
  <dcterms:created xsi:type="dcterms:W3CDTF">2007-12-20T20:52:09Z</dcterms:created>
  <dcterms:modified xsi:type="dcterms:W3CDTF">2017-01-13T17:19:20Z</dcterms:modified>
</cp:coreProperties>
</file>