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3EE6D6-61EF-4C90-AD2E-563180B37431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1705E7-FF0D-41ED-AE43-190CB4EEA7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03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436A-437C-4761-990C-8856BAFD2058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64F4-6DE5-4BC5-9EEA-B8745390F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436A-437C-4761-990C-8856BAFD2058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64F4-6DE5-4BC5-9EEA-B8745390F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436A-437C-4761-990C-8856BAFD2058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64F4-6DE5-4BC5-9EEA-B8745390F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436A-437C-4761-990C-8856BAFD2058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64F4-6DE5-4BC5-9EEA-B8745390F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436A-437C-4761-990C-8856BAFD2058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64F4-6DE5-4BC5-9EEA-B8745390F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436A-437C-4761-990C-8856BAFD2058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64F4-6DE5-4BC5-9EEA-B8745390F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436A-437C-4761-990C-8856BAFD2058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64F4-6DE5-4BC5-9EEA-B8745390F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436A-437C-4761-990C-8856BAFD2058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64F4-6DE5-4BC5-9EEA-B8745390F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436A-437C-4761-990C-8856BAFD2058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64F4-6DE5-4BC5-9EEA-B8745390F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436A-437C-4761-990C-8856BAFD2058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64F4-6DE5-4BC5-9EEA-B8745390F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436A-437C-4761-990C-8856BAFD2058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64F4-6DE5-4BC5-9EEA-B8745390F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7436A-437C-4761-990C-8856BAFD2058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464F4-6DE5-4BC5-9EEA-B8745390F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1"/>
            <a:ext cx="8229600" cy="685799"/>
          </a:xfrm>
        </p:spPr>
        <p:txBody>
          <a:bodyPr>
            <a:normAutofit/>
          </a:bodyPr>
          <a:lstStyle/>
          <a:p>
            <a:pPr algn="l"/>
            <a:r>
              <a:rPr lang="en-US" sz="3200" b="1" u="sng" dirty="0" smtClean="0"/>
              <a:t>Section 2.2 Solutions and Suspensions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534400" cy="47244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A. </a:t>
            </a:r>
            <a:r>
              <a:rPr lang="en-US" sz="2800" b="1" u="sng" dirty="0" smtClean="0">
                <a:solidFill>
                  <a:schemeClr val="tx1"/>
                </a:solidFill>
              </a:rPr>
              <a:t> Mixture—composed </a:t>
            </a:r>
            <a:r>
              <a:rPr lang="en-US" sz="2800" b="1" dirty="0" smtClean="0">
                <a:solidFill>
                  <a:schemeClr val="tx1"/>
                </a:solidFill>
              </a:rPr>
              <a:t>of two or more elements or compounds that are physically(NOT chemically) mixed together.  </a:t>
            </a:r>
            <a:r>
              <a:rPr lang="en-US" sz="2800" b="1" dirty="0" smtClean="0">
                <a:solidFill>
                  <a:srgbClr val="FF0000"/>
                </a:solidFill>
              </a:rPr>
              <a:t>Examples:  salt and pepper; sugar and sand.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2124salt_and_pep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362200"/>
            <a:ext cx="3124200" cy="2057400"/>
          </a:xfrm>
          <a:prstGeom prst="rect">
            <a:avLst/>
          </a:prstGeom>
        </p:spPr>
      </p:pic>
      <p:pic>
        <p:nvPicPr>
          <p:cNvPr id="5" name="Picture 4" descr="sug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2362200"/>
            <a:ext cx="2857500" cy="3429000"/>
          </a:xfrm>
          <a:prstGeom prst="rect">
            <a:avLst/>
          </a:prstGeom>
        </p:spPr>
      </p:pic>
      <p:pic>
        <p:nvPicPr>
          <p:cNvPr id="6" name="Picture 5" descr="san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3600" y="2362200"/>
            <a:ext cx="30861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763000" cy="5486400"/>
          </a:xfrm>
        </p:spPr>
        <p:txBody>
          <a:bodyPr>
            <a:normAutofit/>
          </a:bodyPr>
          <a:lstStyle/>
          <a:p>
            <a:pPr marL="514350" indent="-514350" algn="l">
              <a:buAutoNum type="alphaUcPeriod" startAt="2"/>
            </a:pPr>
            <a:r>
              <a:rPr lang="en-US" sz="2800" b="1" u="sng" dirty="0" smtClean="0">
                <a:solidFill>
                  <a:schemeClr val="tx1"/>
                </a:solidFill>
              </a:rPr>
              <a:t>Solutions</a:t>
            </a:r>
            <a:r>
              <a:rPr lang="en-US" sz="2800" b="1" dirty="0" smtClean="0">
                <a:solidFill>
                  <a:schemeClr val="tx1"/>
                </a:solidFill>
              </a:rPr>
              <a:t>—all components are evenly distributed throughout the solution.  Water is the solvent—the substance in which the solute dissolves.</a:t>
            </a:r>
          </a:p>
          <a:p>
            <a:pPr marL="514350" indent="-514350" algn="l">
              <a:buAutoNum type="alphaUcPeriod" startAt="2"/>
            </a:pPr>
            <a:r>
              <a:rPr lang="en-US" sz="2800" b="1" u="sng" dirty="0" smtClean="0">
                <a:solidFill>
                  <a:schemeClr val="tx1"/>
                </a:solidFill>
              </a:rPr>
              <a:t>Suspensions</a:t>
            </a:r>
            <a:r>
              <a:rPr lang="en-US" sz="2800" b="1" dirty="0" smtClean="0">
                <a:solidFill>
                  <a:schemeClr val="tx1"/>
                </a:solidFill>
              </a:rPr>
              <a:t>—a mixture of water and </a:t>
            </a:r>
            <a:r>
              <a:rPr lang="en-US" sz="2800" b="1" dirty="0" smtClean="0">
                <a:solidFill>
                  <a:schemeClr val="tx1"/>
                </a:solidFill>
              </a:rPr>
              <a:t>non dissolved </a:t>
            </a:r>
            <a:r>
              <a:rPr lang="en-US" sz="2800" b="1" dirty="0" smtClean="0">
                <a:solidFill>
                  <a:schemeClr val="tx1"/>
                </a:solidFill>
              </a:rPr>
              <a:t>material.  </a:t>
            </a:r>
            <a:r>
              <a:rPr lang="en-US" sz="2800" b="1" dirty="0" smtClean="0">
                <a:solidFill>
                  <a:srgbClr val="FF0000"/>
                </a:solidFill>
              </a:rPr>
              <a:t>Example:  Blood is mostly water with dissolved compounds, but it also contains cells and other undissolved particles that remain in suspension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istock_koola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76600"/>
            <a:ext cx="4343400" cy="3581400"/>
          </a:xfrm>
          <a:prstGeom prst="rect">
            <a:avLst/>
          </a:prstGeom>
        </p:spPr>
      </p:pic>
      <p:pic>
        <p:nvPicPr>
          <p:cNvPr id="5" name="Picture 4" descr="veinwhitebg-copy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2370" y="3276600"/>
            <a:ext cx="454163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1"/>
            <a:ext cx="8458200" cy="5333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 </a:t>
            </a:r>
            <a:r>
              <a:rPr lang="en-US" sz="3600" b="1" u="sng" dirty="0" smtClean="0"/>
              <a:t>Acids, Bases, and pH</a:t>
            </a:r>
            <a:endParaRPr lang="en-US" sz="36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1371600"/>
          </a:xfrm>
        </p:spPr>
        <p:txBody>
          <a:bodyPr>
            <a:normAutofit/>
          </a:bodyPr>
          <a:lstStyle/>
          <a:p>
            <a:pPr algn="l"/>
            <a:r>
              <a:rPr lang="en-US" sz="8000" b="1" dirty="0" smtClean="0">
                <a:solidFill>
                  <a:schemeClr val="tx1"/>
                </a:solidFill>
              </a:rPr>
              <a:t>H</a:t>
            </a:r>
            <a:r>
              <a:rPr lang="en-US" sz="80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8000" b="1" dirty="0" smtClean="0">
                <a:solidFill>
                  <a:schemeClr val="tx1"/>
                </a:solidFill>
              </a:rPr>
              <a:t>O          H</a:t>
            </a:r>
            <a:r>
              <a:rPr lang="en-US" sz="8000" b="1" baseline="30000" dirty="0" smtClean="0">
                <a:solidFill>
                  <a:schemeClr val="tx1"/>
                </a:solidFill>
              </a:rPr>
              <a:t>+</a:t>
            </a:r>
            <a:r>
              <a:rPr lang="en-US" sz="8000" b="1" dirty="0" smtClean="0">
                <a:solidFill>
                  <a:schemeClr val="tx1"/>
                </a:solidFill>
              </a:rPr>
              <a:t> + OH</a:t>
            </a:r>
            <a:r>
              <a:rPr lang="en-US" sz="8000" b="1" baseline="30000" dirty="0" smtClean="0">
                <a:solidFill>
                  <a:schemeClr val="tx1"/>
                </a:solidFill>
              </a:rPr>
              <a:t>-</a:t>
            </a:r>
            <a:r>
              <a:rPr lang="en-US" sz="8000" b="1" dirty="0" smtClean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981200" y="838200"/>
            <a:ext cx="1828800" cy="484632"/>
          </a:xfrm>
          <a:prstGeom prst="right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1926771" y="1295400"/>
            <a:ext cx="1828800" cy="484632"/>
          </a:xfrm>
          <a:prstGeom prst="left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1905000"/>
            <a:ext cx="8458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--Water molecules sometimes split apart to form ions.</a:t>
            </a:r>
            <a:endParaRPr lang="en-US" sz="2800" b="1" dirty="0"/>
          </a:p>
          <a:p>
            <a:pPr marL="514350" indent="-514350">
              <a:buAutoNum type="alphaUcPeriod"/>
            </a:pPr>
            <a:r>
              <a:rPr lang="en-US" sz="2800" b="1" u="sng" dirty="0" smtClean="0"/>
              <a:t>The pH Scale</a:t>
            </a:r>
            <a:r>
              <a:rPr lang="en-US" sz="2800" b="1" dirty="0" smtClean="0"/>
              <a:t>—measurement system used to indicate the concentration of </a:t>
            </a:r>
            <a:r>
              <a:rPr lang="en-US" sz="2800" b="1" dirty="0" smtClean="0">
                <a:solidFill>
                  <a:schemeClr val="tx1"/>
                </a:solidFill>
              </a:rPr>
              <a:t>H</a:t>
            </a:r>
            <a:r>
              <a:rPr lang="en-US" sz="2800" b="1" baseline="30000" dirty="0" smtClean="0">
                <a:solidFill>
                  <a:schemeClr val="tx1"/>
                </a:solidFill>
              </a:rPr>
              <a:t>+</a:t>
            </a:r>
            <a:r>
              <a:rPr lang="en-US" sz="2800" b="1" dirty="0" smtClean="0">
                <a:solidFill>
                  <a:schemeClr val="tx1"/>
                </a:solidFill>
              </a:rPr>
              <a:t> ions in a solution.  </a:t>
            </a:r>
            <a:endParaRPr lang="en-US" sz="2800" b="1" dirty="0" smtClean="0"/>
          </a:p>
          <a:p>
            <a:pPr marL="971550" lvl="1" indent="-514350">
              <a:buAutoNum type="arabicPeriod"/>
            </a:pPr>
            <a:r>
              <a:rPr lang="en-US" sz="2800" b="1" u="sng" dirty="0" smtClean="0">
                <a:solidFill>
                  <a:schemeClr val="tx1"/>
                </a:solidFill>
              </a:rPr>
              <a:t>Scale ranges from 0 to 14</a:t>
            </a:r>
            <a:r>
              <a:rPr lang="en-US" sz="2800" b="1" dirty="0" smtClean="0">
                <a:solidFill>
                  <a:schemeClr val="tx1"/>
                </a:solidFill>
              </a:rPr>
              <a:t>.  </a:t>
            </a:r>
            <a:r>
              <a:rPr lang="en-US" sz="2800" b="1" dirty="0" smtClean="0"/>
              <a:t>pH 7 is neutral, equal concentration of </a:t>
            </a:r>
            <a:r>
              <a:rPr lang="en-US" sz="2800" b="1" dirty="0" smtClean="0">
                <a:solidFill>
                  <a:schemeClr val="tx1"/>
                </a:solidFill>
              </a:rPr>
              <a:t>H</a:t>
            </a:r>
            <a:r>
              <a:rPr lang="en-US" sz="2800" b="1" baseline="30000" dirty="0" smtClean="0">
                <a:solidFill>
                  <a:schemeClr val="tx1"/>
                </a:solidFill>
              </a:rPr>
              <a:t>+</a:t>
            </a:r>
            <a:r>
              <a:rPr lang="en-US" sz="2800" b="1" dirty="0" smtClean="0">
                <a:solidFill>
                  <a:schemeClr val="tx1"/>
                </a:solidFill>
              </a:rPr>
              <a:t> ions and OH</a:t>
            </a:r>
            <a:r>
              <a:rPr lang="en-US" sz="2800" b="1" baseline="30000" dirty="0" smtClean="0">
                <a:solidFill>
                  <a:schemeClr val="tx1"/>
                </a:solidFill>
              </a:rPr>
              <a:t>-  </a:t>
            </a:r>
            <a:r>
              <a:rPr lang="en-US" sz="2800" b="1" dirty="0" smtClean="0">
                <a:solidFill>
                  <a:schemeClr val="tx1"/>
                </a:solidFill>
              </a:rPr>
              <a:t>ions.</a:t>
            </a:r>
          </a:p>
          <a:p>
            <a:pPr marL="971550" lvl="1" indent="-514350">
              <a:buAutoNum type="arabicPeriod"/>
            </a:pPr>
            <a:r>
              <a:rPr lang="en-US" sz="2800" b="1" u="sng" dirty="0" smtClean="0"/>
              <a:t>Acids</a:t>
            </a:r>
            <a:r>
              <a:rPr lang="en-US" sz="2800" b="1" dirty="0" smtClean="0"/>
              <a:t>—any compound that forms </a:t>
            </a:r>
            <a:r>
              <a:rPr lang="en-US" sz="2800" b="1" dirty="0" smtClean="0">
                <a:solidFill>
                  <a:schemeClr val="tx1"/>
                </a:solidFill>
              </a:rPr>
              <a:t>H</a:t>
            </a:r>
            <a:r>
              <a:rPr lang="en-US" sz="2800" b="1" baseline="30000" dirty="0" smtClean="0">
                <a:solidFill>
                  <a:schemeClr val="tx1"/>
                </a:solidFill>
              </a:rPr>
              <a:t>+</a:t>
            </a:r>
            <a:r>
              <a:rPr lang="en-US" sz="2800" b="1" dirty="0" smtClean="0">
                <a:solidFill>
                  <a:schemeClr val="tx1"/>
                </a:solidFill>
              </a:rPr>
              <a:t> ions in solution.  </a:t>
            </a:r>
            <a:r>
              <a:rPr lang="en-US" sz="2800" b="1" dirty="0" smtClean="0"/>
              <a:t>Range is 0-6 with lower pH = strong acids.</a:t>
            </a:r>
          </a:p>
          <a:p>
            <a:pPr marL="971550" lvl="1" indent="-514350">
              <a:buAutoNum type="arabicPeriod"/>
            </a:pPr>
            <a:r>
              <a:rPr lang="en-US" sz="2800" b="1" u="sng" dirty="0" smtClean="0">
                <a:solidFill>
                  <a:schemeClr val="tx1"/>
                </a:solidFill>
              </a:rPr>
              <a:t>Bases</a:t>
            </a:r>
            <a:r>
              <a:rPr lang="en-US" sz="2800" b="1" dirty="0" smtClean="0">
                <a:solidFill>
                  <a:schemeClr val="tx1"/>
                </a:solidFill>
              </a:rPr>
              <a:t>—any compound that forms OH</a:t>
            </a:r>
            <a:r>
              <a:rPr lang="en-US" sz="2800" b="1" baseline="30000" dirty="0" smtClean="0">
                <a:solidFill>
                  <a:schemeClr val="tx1"/>
                </a:solidFill>
              </a:rPr>
              <a:t>-  </a:t>
            </a:r>
            <a:r>
              <a:rPr lang="en-US" sz="2800" b="1" dirty="0" smtClean="0">
                <a:solidFill>
                  <a:schemeClr val="tx1"/>
                </a:solidFill>
              </a:rPr>
              <a:t>ions in water.  Range 8-14 with higher pH = stronger bases.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phsc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048000"/>
          </a:xfrm>
          <a:prstGeom prst="rect">
            <a:avLst/>
          </a:prstGeom>
        </p:spPr>
      </p:pic>
      <p:pic>
        <p:nvPicPr>
          <p:cNvPr id="5" name="Picture 4" descr="ph-scale-aci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048000"/>
            <a:ext cx="9144000" cy="381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mlbio10a202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52400"/>
            <a:ext cx="6096000" cy="655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DD10-153A-4202-8138-759C9FD8DE8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0" y="0"/>
            <a:ext cx="388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i="1" dirty="0"/>
              <a:t>pH</a:t>
            </a:r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2" cstate="print"/>
          <a:srcRect l="3270" t="999" r="4155" b="6000"/>
          <a:stretch>
            <a:fillRect/>
          </a:stretch>
        </p:blipFill>
        <p:spPr bwMode="auto">
          <a:xfrm>
            <a:off x="4330700" y="0"/>
            <a:ext cx="4175125" cy="6858000"/>
          </a:xfrm>
          <a:prstGeom prst="rect">
            <a:avLst/>
          </a:prstGeom>
          <a:solidFill>
            <a:srgbClr val="FEF0D2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609600" y="18288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pH = – log [H+]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685800" y="274320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Log scale means 10X change per unit!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6781800" y="533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</a:rPr>
              <a:t>[H+]= 10</a:t>
            </a:r>
            <a:r>
              <a:rPr lang="en-US" baseline="30000" dirty="0">
                <a:solidFill>
                  <a:schemeClr val="hlink"/>
                </a:solidFill>
              </a:rPr>
              <a:t>-1</a:t>
            </a:r>
            <a:r>
              <a:rPr lang="en-US" dirty="0">
                <a:solidFill>
                  <a:schemeClr val="hlink"/>
                </a:solidFill>
              </a:rPr>
              <a:t>M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6705600" y="4343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</a:rPr>
              <a:t>[H+]= 10</a:t>
            </a:r>
            <a:r>
              <a:rPr lang="en-US" baseline="30000" dirty="0">
                <a:solidFill>
                  <a:schemeClr val="hlink"/>
                </a:solidFill>
              </a:rPr>
              <a:t>-9</a:t>
            </a:r>
            <a:r>
              <a:rPr lang="en-US" dirty="0">
                <a:solidFill>
                  <a:schemeClr val="hlink"/>
                </a:solidFill>
              </a:rPr>
              <a:t>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211</Words>
  <Application>Microsoft Office PowerPoint</Application>
  <PresentationFormat>On-screen Show (4:3)</PresentationFormat>
  <Paragraphs>17</Paragraphs>
  <Slides>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Section 2.2 Solutions and Suspensions</vt:lpstr>
      <vt:lpstr>PowerPoint Presentation</vt:lpstr>
      <vt:lpstr> Acids, Bases, and pH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2.2 Properties of Water</dc:title>
  <dc:creator>Donnie</dc:creator>
  <cp:lastModifiedBy>DONALD PALMER</cp:lastModifiedBy>
  <cp:revision>58</cp:revision>
  <cp:lastPrinted>2014-09-08T12:51:17Z</cp:lastPrinted>
  <dcterms:created xsi:type="dcterms:W3CDTF">2009-09-22T02:57:50Z</dcterms:created>
  <dcterms:modified xsi:type="dcterms:W3CDTF">2015-09-14T16:24:33Z</dcterms:modified>
</cp:coreProperties>
</file>