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63" r:id="rId4"/>
    <p:sldId id="264" r:id="rId5"/>
    <p:sldId id="265" r:id="rId6"/>
    <p:sldId id="257" r:id="rId7"/>
    <p:sldId id="25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1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54E880-60DE-4DE4-8625-D030E204442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AB818A-D061-4C45-BC38-C3E29D2135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08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4BDF93-F4F1-4D9F-A7FF-531612010F8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D36E31-569F-47AE-A01B-3E9E01258E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78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6CC3C6-DF92-44DD-AA5B-6B61F3B44637}" type="slidenum">
              <a:rPr lang="en-US"/>
              <a:pPr/>
              <a:t>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6659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369863-5F47-4679-A74A-6B94C57A6C6E}" type="slidenum">
              <a:rPr lang="en-US"/>
              <a:pPr/>
              <a:t>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7851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B53AE-DEAB-480A-9926-67B41C15517C}" type="slidenum">
              <a:rPr lang="en-US"/>
              <a:pPr/>
              <a:t>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4367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2DD3-B6B1-4BDE-876C-776FC85AD11D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51AE-0E04-4783-ACA1-B32EB11EE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2DD3-B6B1-4BDE-876C-776FC85AD11D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51AE-0E04-4783-ACA1-B32EB11EE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2DD3-B6B1-4BDE-876C-776FC85AD11D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51AE-0E04-4783-ACA1-B32EB11EE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D73B7-F31A-46B4-8A1B-B315285B2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2DD3-B6B1-4BDE-876C-776FC85AD11D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51AE-0E04-4783-ACA1-B32EB11EE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2DD3-B6B1-4BDE-876C-776FC85AD11D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51AE-0E04-4783-ACA1-B32EB11EE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2DD3-B6B1-4BDE-876C-776FC85AD11D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51AE-0E04-4783-ACA1-B32EB11EE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2DD3-B6B1-4BDE-876C-776FC85AD11D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51AE-0E04-4783-ACA1-B32EB11EE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2DD3-B6B1-4BDE-876C-776FC85AD11D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51AE-0E04-4783-ACA1-B32EB11EE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2DD3-B6B1-4BDE-876C-776FC85AD11D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51AE-0E04-4783-ACA1-B32EB11EE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2DD3-B6B1-4BDE-876C-776FC85AD11D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51AE-0E04-4783-ACA1-B32EB11EE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2DD3-B6B1-4BDE-876C-776FC85AD11D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51AE-0E04-4783-ACA1-B32EB11EE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2DD3-B6B1-4BDE-876C-776FC85AD11D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151AE-0E04-4783-ACA1-B32EB11EE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ixA8ZXx0K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Chapter 8 Photosynthesis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44958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6CO</a:t>
            </a:r>
            <a:r>
              <a:rPr lang="en-US" sz="4000" b="1" baseline="-25000" dirty="0" smtClean="0">
                <a:solidFill>
                  <a:schemeClr val="tx1"/>
                </a:solidFill>
              </a:rPr>
              <a:t>2  </a:t>
            </a:r>
            <a:r>
              <a:rPr lang="en-US" sz="4000" b="1" dirty="0" smtClean="0">
                <a:solidFill>
                  <a:schemeClr val="tx1"/>
                </a:solidFill>
              </a:rPr>
              <a:t>+ 6H</a:t>
            </a:r>
            <a:r>
              <a:rPr lang="en-US" sz="40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4000" b="1" dirty="0" smtClean="0">
                <a:solidFill>
                  <a:schemeClr val="tx1"/>
                </a:solidFill>
              </a:rPr>
              <a:t>O + </a:t>
            </a:r>
            <a:r>
              <a:rPr lang="en-US" sz="2800" b="1" dirty="0" smtClean="0">
                <a:solidFill>
                  <a:schemeClr val="tx1"/>
                </a:solidFill>
              </a:rPr>
              <a:t>Light Energy              </a:t>
            </a:r>
            <a:r>
              <a:rPr lang="en-US" sz="4000" b="1" dirty="0" smtClean="0">
                <a:solidFill>
                  <a:schemeClr val="tx1"/>
                </a:solidFill>
              </a:rPr>
              <a:t>C</a:t>
            </a:r>
            <a:r>
              <a:rPr lang="en-US" sz="4000" b="1" baseline="-25000" dirty="0" smtClean="0">
                <a:solidFill>
                  <a:schemeClr val="tx1"/>
                </a:solidFill>
              </a:rPr>
              <a:t>6</a:t>
            </a:r>
            <a:r>
              <a:rPr lang="en-US" sz="4000" b="1" dirty="0" smtClean="0">
                <a:solidFill>
                  <a:schemeClr val="tx1"/>
                </a:solidFill>
              </a:rPr>
              <a:t>H</a:t>
            </a:r>
            <a:r>
              <a:rPr lang="en-US" sz="4000" b="1" baseline="-25000" dirty="0" smtClean="0">
                <a:solidFill>
                  <a:schemeClr val="tx1"/>
                </a:solidFill>
              </a:rPr>
              <a:t>12</a:t>
            </a:r>
            <a:r>
              <a:rPr lang="en-US" sz="4000" b="1" dirty="0" smtClean="0">
                <a:solidFill>
                  <a:schemeClr val="tx1"/>
                </a:solidFill>
              </a:rPr>
              <a:t>O</a:t>
            </a:r>
            <a:r>
              <a:rPr lang="en-US" sz="4000" b="1" baseline="-25000" dirty="0" smtClean="0">
                <a:solidFill>
                  <a:schemeClr val="tx1"/>
                </a:solidFill>
              </a:rPr>
              <a:t>6</a:t>
            </a:r>
            <a:r>
              <a:rPr lang="en-US" sz="4000" b="1" dirty="0" smtClean="0">
                <a:solidFill>
                  <a:schemeClr val="tx1"/>
                </a:solidFill>
              </a:rPr>
              <a:t> + 6O</a:t>
            </a:r>
            <a:r>
              <a:rPr lang="en-US" sz="4000" b="1" baseline="-25000" dirty="0" smtClean="0">
                <a:solidFill>
                  <a:schemeClr val="tx1"/>
                </a:solidFill>
              </a:rPr>
              <a:t>2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---Takes place in the chloroplast of plant cells.</a:t>
            </a: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---Plants are green because they reflect the green light of the light spectrum and absorb all the other colors.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105400" y="1371600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hloropl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4419600"/>
            <a:ext cx="33528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uixA8ZXx0K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8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 smtClean="0"/>
              <a:t>What Is ATP?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04800" y="1676400"/>
            <a:ext cx="8153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energy molecule 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used by all 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cells is ATP.</a:t>
            </a:r>
          </a:p>
          <a:p>
            <a:pPr>
              <a:spcBef>
                <a:spcPct val="50000"/>
              </a:spcBef>
              <a:defRPr/>
            </a:pP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8600" y="3200400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Adenosine </a:t>
            </a:r>
            <a:r>
              <a:rPr lang="en-US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Triphosphate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Adenine Base, Ribose Sugar and 3 Phosphates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57200" y="4495800"/>
            <a:ext cx="8229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Organic molecule containing high-energy Phosphate bonds</a:t>
            </a:r>
          </a:p>
        </p:txBody>
      </p:sp>
      <p:sp>
        <p:nvSpPr>
          <p:cNvPr id="512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utoUpdateAnimBg="0"/>
      <p:bldP spid="32776" grpId="0" autoUpdateAnimBg="0"/>
      <p:bldP spid="3277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Chemical Structure of ATP</a:t>
            </a:r>
          </a:p>
        </p:txBody>
      </p:sp>
      <p:pic>
        <p:nvPicPr>
          <p:cNvPr id="34826" name="Picture 10" descr="at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0"/>
            <a:ext cx="7696200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066800" y="54102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Phosphates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4648200" y="55626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Sugar</a:t>
            </a:r>
            <a:endParaRPr lang="en-US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4566557" y="1204573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  <a:endParaRPr lang="en-US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51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Cmassengale</a:t>
            </a:r>
          </a:p>
        </p:txBody>
      </p:sp>
      <p:sp>
        <p:nvSpPr>
          <p:cNvPr id="2" name="Right Arrow 1"/>
          <p:cNvSpPr/>
          <p:nvPr/>
        </p:nvSpPr>
        <p:spPr>
          <a:xfrm rot="18477274">
            <a:off x="1528008" y="487089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 rot="2989087">
            <a:off x="4545467" y="186567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 rot="3570579">
            <a:off x="6369144" y="504439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27" grpId="0" autoUpdateAnimBg="0"/>
      <p:bldP spid="34828" grpId="0" autoUpdateAnimBg="0"/>
      <p:bldP spid="34829" grpId="0" autoUpdateAnimBg="0"/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/>
              <a:t>What Does ATP Do for You?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2209800"/>
            <a:ext cx="8610600" cy="76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 supplies YOU with</a:t>
            </a: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ENERGY!</a:t>
            </a:r>
            <a:endParaRPr lang="en-US" sz="2400" b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0731" name="Picture 11" descr="ag00019_"/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67000" y="2819400"/>
            <a:ext cx="3810000" cy="3524250"/>
          </a:xfrm>
          <a:noFill/>
        </p:spPr>
      </p:pic>
      <p:sp>
        <p:nvSpPr>
          <p:cNvPr id="717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Leaf_Gre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 smtClean="0">
                <a:solidFill>
                  <a:srgbClr val="FF0000"/>
                </a:solidFill>
              </a:rPr>
              <a:t>Phases of Photosynthesis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imagesCA0AUKW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133600" cy="2143125"/>
          </a:xfrm>
        </p:spPr>
      </p:pic>
      <p:sp>
        <p:nvSpPr>
          <p:cNvPr id="12" name="Right Arrow 11"/>
          <p:cNvSpPr/>
          <p:nvPr/>
        </p:nvSpPr>
        <p:spPr>
          <a:xfrm rot="3367105">
            <a:off x="959096" y="2229193"/>
            <a:ext cx="1986450" cy="914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14600" y="1981200"/>
            <a:ext cx="5105400" cy="396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800600" y="1143000"/>
            <a:ext cx="789432" cy="1524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0" y="1143000"/>
            <a:ext cx="152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H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Water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81400" y="2743200"/>
            <a:ext cx="304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Light Reactions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4800600" y="5410200"/>
            <a:ext cx="762000" cy="1219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1200" y="55626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O</a:t>
            </a:r>
            <a:r>
              <a:rPr lang="en-US" sz="3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934200" y="3048000"/>
            <a:ext cx="1981200" cy="8382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010400" y="21336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ATP +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H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 animBg="1"/>
      <p:bldP spid="17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Leaf_Gre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4" name="Oval 3"/>
          <p:cNvSpPr/>
          <p:nvPr/>
        </p:nvSpPr>
        <p:spPr>
          <a:xfrm>
            <a:off x="1066800" y="1752600"/>
            <a:ext cx="5181600" cy="426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2819400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Calvin Cycle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276600" y="990600"/>
            <a:ext cx="762000" cy="1447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14800" y="914400"/>
            <a:ext cx="281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Carbon Dioxide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6CO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276600" y="5105400"/>
            <a:ext cx="838200" cy="1524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67200" y="53340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6H</a:t>
            </a:r>
            <a:r>
              <a:rPr lang="en-US" sz="3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Water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257800" y="3429000"/>
            <a:ext cx="2362200" cy="914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57800" y="1752601"/>
            <a:ext cx="365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Produces: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Sugar (Glucose)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9" grpId="0" animBg="1"/>
      <p:bldP spid="10" grpId="0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136</Words>
  <Application>Microsoft Office PowerPoint</Application>
  <PresentationFormat>On-screen Show (4:3)</PresentationFormat>
  <Paragraphs>33</Paragraphs>
  <Slides>7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Chapter 8 Photosynthesis</vt:lpstr>
      <vt:lpstr>PowerPoint Presentation</vt:lpstr>
      <vt:lpstr>What Is ATP?</vt:lpstr>
      <vt:lpstr>Chemical Structure of ATP</vt:lpstr>
      <vt:lpstr>What Does ATP Do for You?</vt:lpstr>
      <vt:lpstr>Phases of Photosynthesis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Photosynthesis</dc:title>
  <dc:creator>IT Clone User</dc:creator>
  <cp:lastModifiedBy>DONALD PALMER</cp:lastModifiedBy>
  <cp:revision>23</cp:revision>
  <dcterms:created xsi:type="dcterms:W3CDTF">2011-11-22T14:47:37Z</dcterms:created>
  <dcterms:modified xsi:type="dcterms:W3CDTF">2015-11-30T20:37:45Z</dcterms:modified>
</cp:coreProperties>
</file>