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30"/>
  </p:handoutMasterIdLst>
  <p:sldIdLst>
    <p:sldId id="296" r:id="rId2"/>
    <p:sldId id="339" r:id="rId3"/>
    <p:sldId id="340" r:id="rId4"/>
    <p:sldId id="327" r:id="rId5"/>
    <p:sldId id="328" r:id="rId6"/>
    <p:sldId id="329" r:id="rId7"/>
    <p:sldId id="330" r:id="rId8"/>
    <p:sldId id="317" r:id="rId9"/>
    <p:sldId id="320" r:id="rId10"/>
    <p:sldId id="321" r:id="rId11"/>
    <p:sldId id="318" r:id="rId12"/>
    <p:sldId id="319" r:id="rId13"/>
    <p:sldId id="322" r:id="rId14"/>
    <p:sldId id="323" r:id="rId15"/>
    <p:sldId id="324" r:id="rId16"/>
    <p:sldId id="298" r:id="rId17"/>
    <p:sldId id="332" r:id="rId18"/>
    <p:sldId id="334" r:id="rId19"/>
    <p:sldId id="335" r:id="rId20"/>
    <p:sldId id="333" r:id="rId21"/>
    <p:sldId id="337" r:id="rId22"/>
    <p:sldId id="336" r:id="rId23"/>
    <p:sldId id="338" r:id="rId24"/>
    <p:sldId id="302" r:id="rId25"/>
    <p:sldId id="307" r:id="rId26"/>
    <p:sldId id="314" r:id="rId27"/>
    <p:sldId id="315" r:id="rId28"/>
    <p:sldId id="316" r:id="rId29"/>
  </p:sldIdLst>
  <p:sldSz cx="9144000" cy="6858000" type="screen4x3"/>
  <p:notesSz cx="6858000" cy="91440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3366FF"/>
    <a:srgbClr val="FF0000"/>
    <a:srgbClr val="009900"/>
    <a:srgbClr val="FFFF00"/>
    <a:srgbClr val="FFFF66"/>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80" autoAdjust="0"/>
    <p:restoredTop sz="96825" autoAdjust="0"/>
  </p:normalViewPr>
  <p:slideViewPr>
    <p:cSldViewPr>
      <p:cViewPr varScale="1">
        <p:scale>
          <a:sx n="68" d="100"/>
          <a:sy n="68" d="100"/>
        </p:scale>
        <p:origin x="1156"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E851BF4-EEC5-4FCA-B778-EA46A73105C9}" type="datetimeFigureOut">
              <a:rPr lang="en-US" smtClean="0"/>
              <a:t>12/1/2015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5F2264F-19F8-4C1C-BE37-59E9305BFB7D}" type="slidenum">
              <a:rPr lang="en-US" smtClean="0"/>
              <a:t>‹#›</a:t>
            </a:fld>
            <a:endParaRPr lang="en-US"/>
          </a:p>
        </p:txBody>
      </p:sp>
    </p:spTree>
    <p:extLst>
      <p:ext uri="{BB962C8B-B14F-4D97-AF65-F5344CB8AC3E}">
        <p14:creationId xmlns:p14="http://schemas.microsoft.com/office/powerpoint/2010/main" val="416458155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87578CB-4EAC-4BDC-A30A-C010E0E3335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1E137F3-8C1B-4935-8C2D-3133E88D1F3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6769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F2A0CEA-4D44-48AD-9A92-9471BF4874BA}"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228600"/>
            <a:ext cx="7772400" cy="586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85800" y="6248400"/>
            <a:ext cx="1905000" cy="457200"/>
          </a:xfrm>
        </p:spPr>
        <p:txBody>
          <a:bodyPr/>
          <a:lstStyle>
            <a:lvl1pPr>
              <a:defRPr/>
            </a:lvl1pPr>
          </a:lstStyle>
          <a:p>
            <a:endParaRPr 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8400"/>
            <a:ext cx="1905000" cy="457200"/>
          </a:xfrm>
        </p:spPr>
        <p:txBody>
          <a:bodyPr/>
          <a:lstStyle>
            <a:lvl1pPr>
              <a:defRPr/>
            </a:lvl1pPr>
          </a:lstStyle>
          <a:p>
            <a:fld id="{EB81C3B0-A0EC-41A9-97A3-B249CB816DB0}"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729" y="274638"/>
            <a:ext cx="8228542"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729" y="1600201"/>
            <a:ext cx="8228542"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93B54D-523C-4994-9814-F7B687C3A3A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3493554-7475-4030-AD44-79EC9EDB093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559F866-FF54-4482-A53F-F063C40041A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380DD8A-151D-43D2-96DD-20B304AAAF2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D22D454-4693-4F79-B697-0F6D67CE703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52A6305-D7A4-497D-880C-0F99ED7D742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C00CC8C-C5ED-46E4-8E04-5C1702D9DE5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D3ACAF0-22F0-49D1-8E34-81AF448315C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2E06EE7-0BF8-4BF6-BD13-FAF5FAB8726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bwMode="auto">
          <a:xfrm>
            <a:off x="685800" y="228600"/>
            <a:ext cx="7772400" cy="1143000"/>
          </a:xfrm>
          <a:prstGeom prst="rect">
            <a:avLst/>
          </a:prstGeom>
          <a:solidFill>
            <a:srgbClr val="000099"/>
          </a:solid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584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5844"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endParaRPr lang="en-US"/>
          </a:p>
        </p:txBody>
      </p:sp>
      <p:sp>
        <p:nvSpPr>
          <p:cNvPr id="3584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endParaRPr lang="en-US"/>
          </a:p>
        </p:txBody>
      </p:sp>
      <p:sp>
        <p:nvSpPr>
          <p:cNvPr id="35846"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fld id="{B60813AF-26B2-4003-894F-A8F6590ADC7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xStyles>
    <p:titleStyle>
      <a:lvl1pPr algn="ctr" rtl="0" fontAlgn="base">
        <a:spcBef>
          <a:spcPct val="0"/>
        </a:spcBef>
        <a:spcAft>
          <a:spcPct val="0"/>
        </a:spcAft>
        <a:defRPr sz="4200" b="1">
          <a:solidFill>
            <a:srgbClr val="FFFF00"/>
          </a:solidFill>
          <a:latin typeface="+mj-lt"/>
          <a:ea typeface="+mj-ea"/>
          <a:cs typeface="+mj-cs"/>
        </a:defRPr>
      </a:lvl1pPr>
      <a:lvl2pPr algn="ctr" rtl="0" fontAlgn="base">
        <a:spcBef>
          <a:spcPct val="0"/>
        </a:spcBef>
        <a:spcAft>
          <a:spcPct val="0"/>
        </a:spcAft>
        <a:defRPr sz="4200" b="1">
          <a:solidFill>
            <a:srgbClr val="FFFF00"/>
          </a:solidFill>
          <a:latin typeface="Comic Sans MS" pitchFamily="66" charset="0"/>
        </a:defRPr>
      </a:lvl2pPr>
      <a:lvl3pPr algn="ctr" rtl="0" fontAlgn="base">
        <a:spcBef>
          <a:spcPct val="0"/>
        </a:spcBef>
        <a:spcAft>
          <a:spcPct val="0"/>
        </a:spcAft>
        <a:defRPr sz="4200" b="1">
          <a:solidFill>
            <a:srgbClr val="FFFF00"/>
          </a:solidFill>
          <a:latin typeface="Comic Sans MS" pitchFamily="66" charset="0"/>
        </a:defRPr>
      </a:lvl3pPr>
      <a:lvl4pPr algn="ctr" rtl="0" fontAlgn="base">
        <a:spcBef>
          <a:spcPct val="0"/>
        </a:spcBef>
        <a:spcAft>
          <a:spcPct val="0"/>
        </a:spcAft>
        <a:defRPr sz="4200" b="1">
          <a:solidFill>
            <a:srgbClr val="FFFF00"/>
          </a:solidFill>
          <a:latin typeface="Comic Sans MS" pitchFamily="66" charset="0"/>
        </a:defRPr>
      </a:lvl4pPr>
      <a:lvl5pPr algn="ctr" rtl="0" fontAlgn="base">
        <a:spcBef>
          <a:spcPct val="0"/>
        </a:spcBef>
        <a:spcAft>
          <a:spcPct val="0"/>
        </a:spcAft>
        <a:defRPr sz="4200" b="1">
          <a:solidFill>
            <a:srgbClr val="FFFF00"/>
          </a:solidFill>
          <a:latin typeface="Comic Sans MS" pitchFamily="66" charset="0"/>
        </a:defRPr>
      </a:lvl5pPr>
      <a:lvl6pPr marL="457200" algn="ctr" rtl="0" fontAlgn="base">
        <a:spcBef>
          <a:spcPct val="0"/>
        </a:spcBef>
        <a:spcAft>
          <a:spcPct val="0"/>
        </a:spcAft>
        <a:defRPr sz="4200" b="1">
          <a:solidFill>
            <a:srgbClr val="FFFF00"/>
          </a:solidFill>
          <a:latin typeface="Comic Sans MS" pitchFamily="66" charset="0"/>
        </a:defRPr>
      </a:lvl6pPr>
      <a:lvl7pPr marL="914400" algn="ctr" rtl="0" fontAlgn="base">
        <a:spcBef>
          <a:spcPct val="0"/>
        </a:spcBef>
        <a:spcAft>
          <a:spcPct val="0"/>
        </a:spcAft>
        <a:defRPr sz="4200" b="1">
          <a:solidFill>
            <a:srgbClr val="FFFF00"/>
          </a:solidFill>
          <a:latin typeface="Comic Sans MS" pitchFamily="66" charset="0"/>
        </a:defRPr>
      </a:lvl7pPr>
      <a:lvl8pPr marL="1371600" algn="ctr" rtl="0" fontAlgn="base">
        <a:spcBef>
          <a:spcPct val="0"/>
        </a:spcBef>
        <a:spcAft>
          <a:spcPct val="0"/>
        </a:spcAft>
        <a:defRPr sz="4200" b="1">
          <a:solidFill>
            <a:srgbClr val="FFFF00"/>
          </a:solidFill>
          <a:latin typeface="Comic Sans MS" pitchFamily="66" charset="0"/>
        </a:defRPr>
      </a:lvl8pPr>
      <a:lvl9pPr marL="1828800" algn="ctr" rtl="0" fontAlgn="base">
        <a:spcBef>
          <a:spcPct val="0"/>
        </a:spcBef>
        <a:spcAft>
          <a:spcPct val="0"/>
        </a:spcAft>
        <a:defRPr sz="4200" b="1">
          <a:solidFill>
            <a:srgbClr val="FFFF00"/>
          </a:solidFill>
          <a:latin typeface="Comic Sans MS" pitchFamily="66"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17.wmf"/></Relationships>
</file>

<file path=ppt/slides/_rels/slide25.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051" name="WordArt 6"/>
          <p:cNvSpPr>
            <a:spLocks noChangeArrowheads="1" noChangeShapeType="1" noTextEdit="1"/>
          </p:cNvSpPr>
          <p:nvPr/>
        </p:nvSpPr>
        <p:spPr bwMode="auto">
          <a:xfrm>
            <a:off x="381000" y="228600"/>
            <a:ext cx="8534400" cy="6629400"/>
          </a:xfrm>
          <a:prstGeom prst="rect">
            <a:avLst/>
          </a:prstGeom>
        </p:spPr>
        <p:txBody>
          <a:bodyPr wrap="none" fromWordArt="1">
            <a:prstTxWarp prst="textDoubleWave1">
              <a:avLst>
                <a:gd name="adj1" fmla="val 0"/>
                <a:gd name="adj2" fmla="val 0"/>
              </a:avLst>
            </a:prstTxWarp>
          </a:bodyPr>
          <a:lstStyle/>
          <a:p>
            <a:pPr algn="ctr"/>
            <a:r>
              <a:rPr lang="en-US" sz="3600" kern="10" dirty="0" smtClean="0">
                <a:ln w="31750">
                  <a:solidFill>
                    <a:srgbClr val="000000"/>
                  </a:solidFill>
                  <a:round/>
                  <a:headEnd/>
                  <a:tailEnd/>
                </a:ln>
                <a:gradFill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1"/>
                </a:gradFill>
                <a:latin typeface="Cooper Black"/>
              </a:rPr>
              <a:t>Leaf </a:t>
            </a:r>
          </a:p>
          <a:p>
            <a:pPr algn="ctr"/>
            <a:r>
              <a:rPr lang="en-US" sz="3600" kern="10" dirty="0" smtClean="0">
                <a:ln w="31750">
                  <a:solidFill>
                    <a:srgbClr val="000000"/>
                  </a:solidFill>
                  <a:round/>
                  <a:headEnd/>
                  <a:tailEnd/>
                </a:ln>
                <a:gradFill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1"/>
                </a:gradFill>
                <a:latin typeface="Cooper Black"/>
              </a:rPr>
              <a:t>Chromatography</a:t>
            </a:r>
          </a:p>
          <a:p>
            <a:pPr algn="ctr"/>
            <a:r>
              <a:rPr lang="en-US" sz="3600" kern="10" dirty="0" smtClean="0">
                <a:ln w="31750">
                  <a:solidFill>
                    <a:srgbClr val="000000"/>
                  </a:solidFill>
                  <a:round/>
                  <a:headEnd/>
                  <a:tailEnd/>
                </a:ln>
                <a:gradFill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1"/>
                </a:gradFill>
                <a:latin typeface="Cooper Black"/>
              </a:rPr>
              <a:t>Lab</a:t>
            </a:r>
          </a:p>
          <a:p>
            <a:pPr algn="ctr"/>
            <a:endParaRPr lang="en-US" sz="3600" kern="10" dirty="0">
              <a:ln w="31750">
                <a:solidFill>
                  <a:srgbClr val="000000"/>
                </a:solidFill>
                <a:round/>
                <a:headEnd/>
                <a:tailEnd/>
              </a:ln>
              <a:gradFill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1"/>
              </a:gradFill>
              <a:latin typeface="Cooper Black"/>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barn(inVertical)">
                                      <p:cBhvr>
                                        <p:cTn id="7" dur="500"/>
                                        <p:tgtEl>
                                          <p:spTgt spid="2051">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051">
                                            <p:txEl>
                                              <p:pRg st="1" end="1"/>
                                            </p:txEl>
                                          </p:spTgt>
                                        </p:tgtEl>
                                        <p:attrNameLst>
                                          <p:attrName>style.visibility</p:attrName>
                                        </p:attrNameLst>
                                      </p:cBhvr>
                                      <p:to>
                                        <p:strVal val="visible"/>
                                      </p:to>
                                    </p:set>
                                    <p:animEffect transition="in" filter="barn(inVertical)">
                                      <p:cBhvr>
                                        <p:cTn id="10" dur="500"/>
                                        <p:tgtEl>
                                          <p:spTgt spid="2051">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2051">
                                            <p:txEl>
                                              <p:pRg st="2" end="2"/>
                                            </p:txEl>
                                          </p:spTgt>
                                        </p:tgtEl>
                                        <p:attrNameLst>
                                          <p:attrName>style.visibility</p:attrName>
                                        </p:attrNameLst>
                                      </p:cBhvr>
                                      <p:to>
                                        <p:strVal val="visible"/>
                                      </p:to>
                                    </p:set>
                                    <p:animEffect transition="in" filter="barn(inVertical)">
                                      <p:cBhvr>
                                        <p:cTn id="13" dur="500"/>
                                        <p:tgtEl>
                                          <p:spTgt spid="20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457200" y="1371600"/>
            <a:ext cx="7924800" cy="5334000"/>
          </a:xfrm>
          <a:prstGeom prst="rect">
            <a:avLst/>
          </a:prstGeom>
          <a:noFill/>
          <a:ln w="28575">
            <a:solidFill>
              <a:schemeClr val="tx1"/>
            </a:solidFill>
            <a:miter lim="800000"/>
            <a:headEnd/>
            <a:tailEnd/>
          </a:ln>
          <a:effectLst/>
        </p:spPr>
        <p:txBody>
          <a:bodyPr/>
          <a:lstStyle/>
          <a:p>
            <a:pPr marL="342900" indent="-342900">
              <a:spcBef>
                <a:spcPct val="20000"/>
              </a:spcBef>
            </a:pPr>
            <a:r>
              <a:rPr lang="en-US" dirty="0">
                <a:latin typeface="Comic Sans MS" pitchFamily="66" charset="0"/>
              </a:rPr>
              <a:t>	</a:t>
            </a:r>
            <a:r>
              <a:rPr lang="en-US" u="sng" dirty="0">
                <a:latin typeface="Comic Sans MS" pitchFamily="66" charset="0"/>
              </a:rPr>
              <a:t>Simplified Definition</a:t>
            </a:r>
            <a:r>
              <a:rPr lang="en-US" dirty="0">
                <a:latin typeface="Comic Sans MS" pitchFamily="66" charset="0"/>
              </a:rPr>
              <a:t>:</a:t>
            </a:r>
          </a:p>
          <a:p>
            <a:pPr marL="342900" indent="-342900">
              <a:spcBef>
                <a:spcPct val="20000"/>
              </a:spcBef>
            </a:pPr>
            <a:r>
              <a:rPr lang="en-US" sz="2200" b="0" dirty="0">
                <a:latin typeface="Comic Sans MS" pitchFamily="66" charset="0"/>
              </a:rPr>
              <a:t>		Chromatography separates the components of a mixture by their distinctive attraction to the mobile phase and the stationary phase</a:t>
            </a:r>
            <a:r>
              <a:rPr lang="en-US" sz="2200" b="0" dirty="0" smtClean="0">
                <a:latin typeface="Comic Sans MS" pitchFamily="66" charset="0"/>
              </a:rPr>
              <a:t>. </a:t>
            </a:r>
            <a:r>
              <a:rPr lang="en-US" sz="2200" dirty="0" smtClean="0">
                <a:solidFill>
                  <a:schemeClr val="accent2"/>
                </a:solidFill>
                <a:effectLst>
                  <a:outerShdw blurRad="38100" dist="38100" dir="2700000" algn="tl">
                    <a:srgbClr val="000000">
                      <a:alpha val="43137"/>
                    </a:srgbClr>
                  </a:outerShdw>
                </a:effectLst>
                <a:latin typeface="Comic Sans MS" pitchFamily="66" charset="0"/>
              </a:rPr>
              <a:t>T</a:t>
            </a:r>
            <a:r>
              <a:rPr lang="en-US" sz="2000" dirty="0" smtClean="0">
                <a:solidFill>
                  <a:schemeClr val="accent2"/>
                </a:solidFill>
                <a:effectLst>
                  <a:outerShdw blurRad="38100" dist="38100" dir="2700000" algn="tl">
                    <a:srgbClr val="000000">
                      <a:alpha val="43137"/>
                    </a:srgbClr>
                  </a:outerShdw>
                </a:effectLst>
                <a:latin typeface="Comic Sans MS" pitchFamily="66" charset="0"/>
              </a:rPr>
              <a:t>he molecules migrate, or move up the paper, at different rates because of differences in solubility, molecular mass, and hydrogen bonding with the paper.</a:t>
            </a:r>
            <a:endParaRPr lang="en-US" dirty="0">
              <a:solidFill>
                <a:schemeClr val="accent2"/>
              </a:solidFill>
              <a:effectLst>
                <a:outerShdw blurRad="38100" dist="38100" dir="2700000" algn="tl">
                  <a:srgbClr val="000000">
                    <a:alpha val="43137"/>
                  </a:srgbClr>
                </a:outerShdw>
              </a:effectLst>
              <a:latin typeface="Comic Sans MS" pitchFamily="66" charset="0"/>
            </a:endParaRPr>
          </a:p>
          <a:p>
            <a:pPr marL="342900" indent="-342900">
              <a:spcBef>
                <a:spcPct val="20000"/>
              </a:spcBef>
            </a:pPr>
            <a:r>
              <a:rPr lang="en-US" dirty="0">
                <a:latin typeface="Comic Sans MS" pitchFamily="66" charset="0"/>
              </a:rPr>
              <a:t>	</a:t>
            </a:r>
            <a:r>
              <a:rPr lang="en-US" u="sng" dirty="0">
                <a:latin typeface="Comic Sans MS" pitchFamily="66" charset="0"/>
              </a:rPr>
              <a:t>Explanation</a:t>
            </a:r>
            <a:r>
              <a:rPr lang="en-US" dirty="0">
                <a:latin typeface="Comic Sans MS" pitchFamily="66" charset="0"/>
              </a:rPr>
              <a:t>:</a:t>
            </a:r>
          </a:p>
          <a:p>
            <a:pPr marL="742950" lvl="1" indent="-285750">
              <a:spcBef>
                <a:spcPct val="20000"/>
              </a:spcBef>
              <a:buFontTx/>
              <a:buChar char="•"/>
            </a:pPr>
            <a:r>
              <a:rPr lang="en-US" sz="2200" b="0" dirty="0">
                <a:latin typeface="Comic Sans MS" pitchFamily="66" charset="0"/>
              </a:rPr>
              <a:t>Compound is placed on stationary phase</a:t>
            </a:r>
          </a:p>
          <a:p>
            <a:pPr marL="742950" lvl="1" indent="-285750">
              <a:spcBef>
                <a:spcPct val="20000"/>
              </a:spcBef>
              <a:buFontTx/>
              <a:buChar char="•"/>
            </a:pPr>
            <a:r>
              <a:rPr lang="en-US" sz="2200" b="0" dirty="0">
                <a:latin typeface="Comic Sans MS" pitchFamily="66" charset="0"/>
              </a:rPr>
              <a:t>Mobile phase passes through the stationary phase</a:t>
            </a:r>
          </a:p>
          <a:p>
            <a:pPr marL="742950" lvl="1" indent="-285750">
              <a:spcBef>
                <a:spcPct val="20000"/>
              </a:spcBef>
              <a:buFontTx/>
              <a:buChar char="•"/>
            </a:pPr>
            <a:r>
              <a:rPr lang="en-US" sz="2200" b="0" dirty="0">
                <a:latin typeface="Comic Sans MS" pitchFamily="66" charset="0"/>
              </a:rPr>
              <a:t>Mobile phase </a:t>
            </a:r>
            <a:r>
              <a:rPr lang="en-US" sz="2200" b="0" dirty="0" err="1">
                <a:latin typeface="Comic Sans MS" pitchFamily="66" charset="0"/>
              </a:rPr>
              <a:t>solubilizes</a:t>
            </a:r>
            <a:r>
              <a:rPr lang="en-US" sz="2200" b="0" dirty="0">
                <a:latin typeface="Comic Sans MS" pitchFamily="66" charset="0"/>
              </a:rPr>
              <a:t> the components</a:t>
            </a:r>
          </a:p>
          <a:p>
            <a:pPr marL="742950" lvl="1" indent="-285750">
              <a:spcBef>
                <a:spcPct val="20000"/>
              </a:spcBef>
              <a:buFontTx/>
              <a:buChar char="•"/>
            </a:pPr>
            <a:r>
              <a:rPr lang="en-US" sz="2200" b="0" dirty="0">
                <a:latin typeface="Comic Sans MS" pitchFamily="66" charset="0"/>
              </a:rPr>
              <a:t>Mobile phase carries the individual components a certain distance through the stationary phase, depending on their attraction to both of the phases</a:t>
            </a:r>
          </a:p>
          <a:p>
            <a:pPr marL="342900" indent="-342900">
              <a:spcBef>
                <a:spcPct val="20000"/>
              </a:spcBef>
              <a:buFontTx/>
              <a:buChar char="•"/>
            </a:pPr>
            <a:endParaRPr lang="en-US" sz="2200" dirty="0">
              <a:latin typeface="Comic Sans MS" pitchFamily="66" charset="0"/>
            </a:endParaRPr>
          </a:p>
          <a:p>
            <a:pPr marL="342900" indent="-342900">
              <a:spcBef>
                <a:spcPct val="20000"/>
              </a:spcBef>
            </a:pPr>
            <a:r>
              <a:rPr lang="en-US" dirty="0">
                <a:latin typeface="Comic Sans MS" pitchFamily="66" charset="0"/>
              </a:rPr>
              <a:t>    </a:t>
            </a:r>
          </a:p>
        </p:txBody>
      </p:sp>
      <p:sp>
        <p:nvSpPr>
          <p:cNvPr id="28802" name="Rectangle 130"/>
          <p:cNvSpPr>
            <a:spLocks noGrp="1" noChangeArrowheads="1"/>
          </p:cNvSpPr>
          <p:nvPr>
            <p:ph type="title"/>
          </p:nvPr>
        </p:nvSpPr>
        <p:spPr/>
        <p:txBody>
          <a:bodyPr/>
          <a:lstStyle/>
          <a:p>
            <a:r>
              <a:rPr lang="en-US" b="0"/>
              <a:t>Definition of Chromatography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b="0"/>
              <a:t>Uses for Chromatography</a:t>
            </a:r>
          </a:p>
        </p:txBody>
      </p:sp>
      <p:sp>
        <p:nvSpPr>
          <p:cNvPr id="29699" name="Text Box 3"/>
          <p:cNvSpPr txBox="1">
            <a:spLocks noChangeArrowheads="1"/>
          </p:cNvSpPr>
          <p:nvPr/>
        </p:nvSpPr>
        <p:spPr bwMode="auto">
          <a:xfrm>
            <a:off x="1219200" y="1905000"/>
            <a:ext cx="6629400" cy="4275138"/>
          </a:xfrm>
          <a:prstGeom prst="rect">
            <a:avLst/>
          </a:prstGeom>
          <a:noFill/>
          <a:ln w="38100">
            <a:solidFill>
              <a:schemeClr val="tx1"/>
            </a:solidFill>
            <a:miter lim="800000"/>
            <a:headEnd/>
            <a:tailEnd/>
          </a:ln>
          <a:effectLst/>
        </p:spPr>
        <p:txBody>
          <a:bodyPr>
            <a:spAutoFit/>
          </a:bodyPr>
          <a:lstStyle/>
          <a:p>
            <a:pPr>
              <a:spcBef>
                <a:spcPct val="50000"/>
              </a:spcBef>
            </a:pPr>
            <a:r>
              <a:rPr lang="en-US">
                <a:latin typeface="Comic Sans MS" pitchFamily="66" charset="0"/>
              </a:rPr>
              <a:t>Chromatography is used by scientists to:</a:t>
            </a:r>
          </a:p>
          <a:p>
            <a:pPr>
              <a:spcBef>
                <a:spcPct val="50000"/>
              </a:spcBef>
            </a:pPr>
            <a:endParaRPr lang="en-US" sz="800">
              <a:latin typeface="Comic Sans MS" pitchFamily="66" charset="0"/>
            </a:endParaRPr>
          </a:p>
          <a:p>
            <a:pPr>
              <a:spcBef>
                <a:spcPct val="50000"/>
              </a:spcBef>
              <a:buFontTx/>
              <a:buChar char="•"/>
            </a:pPr>
            <a:r>
              <a:rPr lang="en-US" b="0">
                <a:latin typeface="Comic Sans MS" pitchFamily="66" charset="0"/>
              </a:rPr>
              <a:t>  </a:t>
            </a:r>
            <a:r>
              <a:rPr lang="en-US" sz="2200" b="0" u="sng">
                <a:latin typeface="Comic Sans MS" pitchFamily="66" charset="0"/>
              </a:rPr>
              <a:t>Analyze</a:t>
            </a:r>
            <a:r>
              <a:rPr lang="en-US" sz="2200" b="0">
                <a:latin typeface="Comic Sans MS" pitchFamily="66" charset="0"/>
              </a:rPr>
              <a:t> – </a:t>
            </a:r>
            <a:r>
              <a:rPr lang="en-US" sz="2000" b="0">
                <a:latin typeface="Comic Sans MS" pitchFamily="66" charset="0"/>
              </a:rPr>
              <a:t>examine a mixture, its components, 	and their relations to one another</a:t>
            </a:r>
            <a:endParaRPr lang="en-US" sz="2200" b="0">
              <a:latin typeface="Comic Sans MS" pitchFamily="66" charset="0"/>
            </a:endParaRPr>
          </a:p>
          <a:p>
            <a:pPr>
              <a:spcBef>
                <a:spcPct val="50000"/>
              </a:spcBef>
              <a:buFontTx/>
              <a:buChar char="•"/>
            </a:pPr>
            <a:r>
              <a:rPr lang="en-US" sz="2200" b="0">
                <a:latin typeface="Comic Sans MS" pitchFamily="66" charset="0"/>
              </a:rPr>
              <a:t>  </a:t>
            </a:r>
            <a:r>
              <a:rPr lang="en-US" sz="2200" b="0" u="sng">
                <a:latin typeface="Comic Sans MS" pitchFamily="66" charset="0"/>
              </a:rPr>
              <a:t>Identify</a:t>
            </a:r>
            <a:r>
              <a:rPr lang="en-US" sz="2200" b="0">
                <a:latin typeface="Comic Sans MS" pitchFamily="66" charset="0"/>
              </a:rPr>
              <a:t> – </a:t>
            </a:r>
            <a:r>
              <a:rPr lang="en-US" sz="2000" b="0">
                <a:latin typeface="Comic Sans MS" pitchFamily="66" charset="0"/>
              </a:rPr>
              <a:t>determine the identity of a mixture or 	components based on known components</a:t>
            </a:r>
          </a:p>
          <a:p>
            <a:pPr>
              <a:spcBef>
                <a:spcPct val="50000"/>
              </a:spcBef>
              <a:buFontTx/>
              <a:buChar char="•"/>
            </a:pPr>
            <a:r>
              <a:rPr lang="en-US" sz="2200" b="0">
                <a:latin typeface="Comic Sans MS" pitchFamily="66" charset="0"/>
              </a:rPr>
              <a:t>  </a:t>
            </a:r>
            <a:r>
              <a:rPr lang="en-US" sz="2200" b="0" u="sng">
                <a:latin typeface="Comic Sans MS" pitchFamily="66" charset="0"/>
              </a:rPr>
              <a:t>Purify</a:t>
            </a:r>
            <a:r>
              <a:rPr lang="en-US" sz="2200" b="0">
                <a:latin typeface="Comic Sans MS" pitchFamily="66" charset="0"/>
              </a:rPr>
              <a:t> – </a:t>
            </a:r>
            <a:r>
              <a:rPr lang="en-US" sz="2000" b="0">
                <a:latin typeface="Comic Sans MS" pitchFamily="66" charset="0"/>
              </a:rPr>
              <a:t>separate components in order to isolate 	one of interest for further study</a:t>
            </a:r>
          </a:p>
          <a:p>
            <a:pPr>
              <a:spcBef>
                <a:spcPct val="50000"/>
              </a:spcBef>
              <a:buFontTx/>
              <a:buChar char="•"/>
            </a:pPr>
            <a:r>
              <a:rPr lang="en-US" sz="2200" b="0">
                <a:latin typeface="Comic Sans MS" pitchFamily="66" charset="0"/>
              </a:rPr>
              <a:t>  </a:t>
            </a:r>
            <a:r>
              <a:rPr lang="en-US" sz="2200" b="0" u="sng">
                <a:latin typeface="Comic Sans MS" pitchFamily="66" charset="0"/>
              </a:rPr>
              <a:t>Quantify</a:t>
            </a:r>
            <a:r>
              <a:rPr lang="en-US" sz="2200" b="0">
                <a:latin typeface="Comic Sans MS" pitchFamily="66" charset="0"/>
              </a:rPr>
              <a:t> –</a:t>
            </a:r>
            <a:r>
              <a:rPr lang="en-US" b="0">
                <a:latin typeface="Comic Sans MS" pitchFamily="66" charset="0"/>
              </a:rPr>
              <a:t> </a:t>
            </a:r>
            <a:r>
              <a:rPr lang="en-US" sz="2000" b="0">
                <a:latin typeface="Comic Sans MS" pitchFamily="66" charset="0"/>
              </a:rPr>
              <a:t>determine the amount of the a mixture 	and/or the components present in the sample</a:t>
            </a:r>
          </a:p>
          <a:p>
            <a:pPr>
              <a:spcBef>
                <a:spcPct val="50000"/>
              </a:spcBef>
            </a:pPr>
            <a:endParaRPr lang="en-US" sz="1200" b="0">
              <a:latin typeface="Comic Sans MS" pitchFamily="66"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b="0"/>
              <a:t>Uses for Chromatography</a:t>
            </a:r>
          </a:p>
        </p:txBody>
      </p:sp>
      <p:sp>
        <p:nvSpPr>
          <p:cNvPr id="41988" name="Text Box 4"/>
          <p:cNvSpPr txBox="1">
            <a:spLocks noChangeArrowheads="1"/>
          </p:cNvSpPr>
          <p:nvPr/>
        </p:nvSpPr>
        <p:spPr bwMode="auto">
          <a:xfrm>
            <a:off x="1238250" y="1524000"/>
            <a:ext cx="6667500" cy="5033963"/>
          </a:xfrm>
          <a:prstGeom prst="rect">
            <a:avLst/>
          </a:prstGeom>
          <a:noFill/>
          <a:ln w="38100">
            <a:solidFill>
              <a:schemeClr val="tx1"/>
            </a:solidFill>
            <a:miter lim="800000"/>
            <a:headEnd/>
            <a:tailEnd/>
          </a:ln>
          <a:effectLst/>
        </p:spPr>
        <p:txBody>
          <a:bodyPr>
            <a:spAutoFit/>
          </a:bodyPr>
          <a:lstStyle/>
          <a:p>
            <a:pPr algn="ctr">
              <a:spcBef>
                <a:spcPct val="50000"/>
              </a:spcBef>
            </a:pPr>
            <a:r>
              <a:rPr lang="en-US" dirty="0">
                <a:latin typeface="Comic Sans MS" pitchFamily="66" charset="0"/>
              </a:rPr>
              <a:t>Real-life examples of uses for chromatography:</a:t>
            </a:r>
            <a:endParaRPr lang="en-US" sz="800" dirty="0">
              <a:latin typeface="Comic Sans MS" pitchFamily="66" charset="0"/>
            </a:endParaRPr>
          </a:p>
          <a:p>
            <a:pPr>
              <a:spcBef>
                <a:spcPct val="50000"/>
              </a:spcBef>
              <a:buFontTx/>
              <a:buChar char="•"/>
            </a:pPr>
            <a:r>
              <a:rPr lang="en-US" b="0" dirty="0">
                <a:latin typeface="Comic Sans MS" pitchFamily="66" charset="0"/>
              </a:rPr>
              <a:t>  </a:t>
            </a:r>
            <a:r>
              <a:rPr lang="en-US" sz="2200" b="0" u="sng" dirty="0">
                <a:latin typeface="Comic Sans MS" pitchFamily="66" charset="0"/>
              </a:rPr>
              <a:t>Pharmaceutical Company</a:t>
            </a:r>
            <a:r>
              <a:rPr lang="en-US" sz="2200" b="0" dirty="0">
                <a:latin typeface="Comic Sans MS" pitchFamily="66" charset="0"/>
              </a:rPr>
              <a:t> – </a:t>
            </a:r>
            <a:r>
              <a:rPr lang="en-US" sz="2000" b="0" dirty="0">
                <a:latin typeface="Comic Sans MS" pitchFamily="66" charset="0"/>
              </a:rPr>
              <a:t>determine amount of 	each chemical found in new product</a:t>
            </a:r>
            <a:endParaRPr lang="en-US" sz="2200" b="0" dirty="0">
              <a:latin typeface="Comic Sans MS" pitchFamily="66" charset="0"/>
            </a:endParaRPr>
          </a:p>
          <a:p>
            <a:pPr>
              <a:spcBef>
                <a:spcPct val="50000"/>
              </a:spcBef>
              <a:buFontTx/>
              <a:buChar char="•"/>
            </a:pPr>
            <a:r>
              <a:rPr lang="en-US" sz="2200" b="0" dirty="0">
                <a:latin typeface="Comic Sans MS" pitchFamily="66" charset="0"/>
              </a:rPr>
              <a:t>  </a:t>
            </a:r>
            <a:r>
              <a:rPr lang="en-US" sz="2200" b="0" u="sng" dirty="0">
                <a:latin typeface="Comic Sans MS" pitchFamily="66" charset="0"/>
              </a:rPr>
              <a:t>Hospital</a:t>
            </a:r>
            <a:r>
              <a:rPr lang="en-US" sz="2200" b="0" dirty="0">
                <a:latin typeface="Comic Sans MS" pitchFamily="66" charset="0"/>
              </a:rPr>
              <a:t> – </a:t>
            </a:r>
            <a:r>
              <a:rPr lang="en-US" sz="2000" b="0" dirty="0">
                <a:latin typeface="Comic Sans MS" pitchFamily="66" charset="0"/>
              </a:rPr>
              <a:t>detect blood or alcohol levels in a 	patient’s blood stream</a:t>
            </a:r>
          </a:p>
          <a:p>
            <a:pPr>
              <a:spcBef>
                <a:spcPct val="50000"/>
              </a:spcBef>
              <a:buFontTx/>
              <a:buChar char="•"/>
            </a:pPr>
            <a:r>
              <a:rPr lang="en-US" sz="2200" b="0" dirty="0">
                <a:latin typeface="Comic Sans MS" pitchFamily="66" charset="0"/>
              </a:rPr>
              <a:t>  </a:t>
            </a:r>
            <a:r>
              <a:rPr lang="en-US" sz="2200" b="0" u="sng" dirty="0">
                <a:latin typeface="Comic Sans MS" pitchFamily="66" charset="0"/>
              </a:rPr>
              <a:t>Law Enforcement</a:t>
            </a:r>
            <a:r>
              <a:rPr lang="en-US" sz="2200" b="0" dirty="0">
                <a:latin typeface="Comic Sans MS" pitchFamily="66" charset="0"/>
              </a:rPr>
              <a:t> – </a:t>
            </a:r>
            <a:r>
              <a:rPr lang="en-US" sz="2000" b="0" dirty="0">
                <a:latin typeface="Comic Sans MS" pitchFamily="66" charset="0"/>
              </a:rPr>
              <a:t>to compare a sample found at 	a crime scene to samples from suspects</a:t>
            </a:r>
          </a:p>
          <a:p>
            <a:pPr>
              <a:spcBef>
                <a:spcPct val="50000"/>
              </a:spcBef>
              <a:buFontTx/>
              <a:buChar char="•"/>
            </a:pPr>
            <a:r>
              <a:rPr lang="en-US" sz="2200" b="0" dirty="0">
                <a:latin typeface="Comic Sans MS" pitchFamily="66" charset="0"/>
              </a:rPr>
              <a:t>  </a:t>
            </a:r>
            <a:r>
              <a:rPr lang="en-US" sz="2200" b="0" u="sng" dirty="0">
                <a:latin typeface="Comic Sans MS" pitchFamily="66" charset="0"/>
              </a:rPr>
              <a:t>Environmental Agency</a:t>
            </a:r>
            <a:r>
              <a:rPr lang="en-US" sz="2200" b="0" dirty="0">
                <a:latin typeface="Comic Sans MS" pitchFamily="66" charset="0"/>
              </a:rPr>
              <a:t> –</a:t>
            </a:r>
            <a:r>
              <a:rPr lang="en-US" b="0" dirty="0">
                <a:latin typeface="Comic Sans MS" pitchFamily="66" charset="0"/>
              </a:rPr>
              <a:t> </a:t>
            </a:r>
            <a:r>
              <a:rPr lang="en-US" sz="2000" b="0" dirty="0">
                <a:latin typeface="Comic Sans MS" pitchFamily="66" charset="0"/>
              </a:rPr>
              <a:t>determine the level of 	pollutants in the water supply</a:t>
            </a:r>
          </a:p>
          <a:p>
            <a:pPr>
              <a:spcBef>
                <a:spcPct val="50000"/>
              </a:spcBef>
              <a:buFontTx/>
              <a:buChar char="•"/>
            </a:pPr>
            <a:r>
              <a:rPr lang="en-US" sz="2000" b="0" dirty="0">
                <a:latin typeface="Comic Sans MS" pitchFamily="66" charset="0"/>
              </a:rPr>
              <a:t>  </a:t>
            </a:r>
            <a:r>
              <a:rPr lang="en-US" sz="2200" b="0" u="sng" dirty="0">
                <a:latin typeface="Comic Sans MS" pitchFamily="66" charset="0"/>
              </a:rPr>
              <a:t>Manufacturing Plant</a:t>
            </a:r>
            <a:r>
              <a:rPr lang="en-US" b="0" dirty="0">
                <a:latin typeface="Comic Sans MS" pitchFamily="66" charset="0"/>
              </a:rPr>
              <a:t> – </a:t>
            </a:r>
            <a:r>
              <a:rPr lang="en-US" sz="2000" b="0" dirty="0">
                <a:latin typeface="Comic Sans MS" pitchFamily="66" charset="0"/>
              </a:rPr>
              <a:t>to purify a chemical 	needed to make a product </a:t>
            </a:r>
            <a:endParaRPr lang="en-US" sz="1200" b="0" dirty="0">
              <a:latin typeface="Comic Sans MS" pitchFamily="66"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5" name="Rectangle 25"/>
          <p:cNvSpPr>
            <a:spLocks noChangeArrowheads="1"/>
          </p:cNvSpPr>
          <p:nvPr/>
        </p:nvSpPr>
        <p:spPr bwMode="auto">
          <a:xfrm>
            <a:off x="609600" y="1524000"/>
            <a:ext cx="2971800" cy="3048000"/>
          </a:xfrm>
          <a:prstGeom prst="rect">
            <a:avLst/>
          </a:prstGeom>
          <a:solidFill>
            <a:schemeClr val="bg1"/>
          </a:solidFill>
          <a:ln w="9525">
            <a:solidFill>
              <a:schemeClr val="tx1"/>
            </a:solidFill>
            <a:miter lim="800000"/>
            <a:headEnd/>
            <a:tailEnd/>
          </a:ln>
          <a:effectLst/>
        </p:spPr>
        <p:txBody>
          <a:bodyPr wrap="none" anchor="ctr"/>
          <a:lstStyle/>
          <a:p>
            <a:endParaRPr lang="en-US" dirty="0"/>
          </a:p>
        </p:txBody>
      </p:sp>
      <p:sp>
        <p:nvSpPr>
          <p:cNvPr id="30830" name="Rectangle 110"/>
          <p:cNvSpPr>
            <a:spLocks noChangeArrowheads="1"/>
          </p:cNvSpPr>
          <p:nvPr/>
        </p:nvSpPr>
        <p:spPr bwMode="auto">
          <a:xfrm>
            <a:off x="609600" y="4419600"/>
            <a:ext cx="2971800" cy="152400"/>
          </a:xfrm>
          <a:prstGeom prst="rect">
            <a:avLst/>
          </a:prstGeom>
          <a:solidFill>
            <a:schemeClr val="hlink">
              <a:alpha val="50000"/>
            </a:schemeClr>
          </a:solidFill>
          <a:ln w="9525">
            <a:solidFill>
              <a:schemeClr val="tx1"/>
            </a:solidFill>
            <a:miter lim="800000"/>
            <a:headEnd/>
            <a:tailEnd/>
          </a:ln>
          <a:effectLst/>
        </p:spPr>
        <p:txBody>
          <a:bodyPr wrap="none" anchor="ctr"/>
          <a:lstStyle/>
          <a:p>
            <a:endParaRPr lang="en-US"/>
          </a:p>
        </p:txBody>
      </p:sp>
      <p:sp>
        <p:nvSpPr>
          <p:cNvPr id="30788" name="Rectangle 68"/>
          <p:cNvSpPr>
            <a:spLocks noChangeArrowheads="1"/>
          </p:cNvSpPr>
          <p:nvPr/>
        </p:nvSpPr>
        <p:spPr bwMode="auto">
          <a:xfrm>
            <a:off x="5486400" y="1524000"/>
            <a:ext cx="2971800" cy="3048000"/>
          </a:xfrm>
          <a:prstGeom prst="rect">
            <a:avLst/>
          </a:prstGeom>
          <a:solidFill>
            <a:schemeClr val="bg1"/>
          </a:solidFill>
          <a:ln w="9525">
            <a:solidFill>
              <a:schemeClr val="tx1"/>
            </a:solidFill>
            <a:miter lim="800000"/>
            <a:headEnd/>
            <a:tailEnd/>
          </a:ln>
          <a:effectLst/>
        </p:spPr>
        <p:txBody>
          <a:bodyPr wrap="none" anchor="ctr"/>
          <a:lstStyle/>
          <a:p>
            <a:endParaRPr lang="en-US"/>
          </a:p>
        </p:txBody>
      </p:sp>
      <p:sp>
        <p:nvSpPr>
          <p:cNvPr id="30836" name="Rectangle 116"/>
          <p:cNvSpPr>
            <a:spLocks noChangeArrowheads="1"/>
          </p:cNvSpPr>
          <p:nvPr/>
        </p:nvSpPr>
        <p:spPr bwMode="auto">
          <a:xfrm>
            <a:off x="5486400" y="2133600"/>
            <a:ext cx="2971800" cy="2438400"/>
          </a:xfrm>
          <a:prstGeom prst="rect">
            <a:avLst/>
          </a:prstGeom>
          <a:solidFill>
            <a:schemeClr val="hlink">
              <a:alpha val="50000"/>
            </a:schemeClr>
          </a:solidFill>
          <a:ln w="9525">
            <a:solidFill>
              <a:schemeClr val="tx1"/>
            </a:solidFill>
            <a:miter lim="800000"/>
            <a:headEnd/>
            <a:tailEnd/>
          </a:ln>
          <a:effectLst/>
        </p:spPr>
        <p:txBody>
          <a:bodyPr wrap="none" anchor="ctr"/>
          <a:lstStyle/>
          <a:p>
            <a:endParaRPr lang="en-US"/>
          </a:p>
        </p:txBody>
      </p:sp>
      <p:sp>
        <p:nvSpPr>
          <p:cNvPr id="30774" name="Oval 54"/>
          <p:cNvSpPr>
            <a:spLocks noChangeArrowheads="1"/>
          </p:cNvSpPr>
          <p:nvPr/>
        </p:nvSpPr>
        <p:spPr bwMode="auto">
          <a:xfrm>
            <a:off x="1828800" y="4267200"/>
            <a:ext cx="304800" cy="304800"/>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30722" name="Rectangle 2"/>
          <p:cNvSpPr>
            <a:spLocks noGrp="1" noChangeArrowheads="1"/>
          </p:cNvSpPr>
          <p:nvPr>
            <p:ph type="title"/>
          </p:nvPr>
        </p:nvSpPr>
        <p:spPr>
          <a:xfrm>
            <a:off x="381000" y="228600"/>
            <a:ext cx="8458200" cy="1143000"/>
          </a:xfrm>
        </p:spPr>
        <p:txBody>
          <a:bodyPr/>
          <a:lstStyle/>
          <a:p>
            <a:r>
              <a:rPr lang="en-US" b="0"/>
              <a:t>Illustration of Chromatography</a:t>
            </a:r>
          </a:p>
        </p:txBody>
      </p:sp>
      <p:graphicFrame>
        <p:nvGraphicFramePr>
          <p:cNvPr id="30846" name="Group 126"/>
          <p:cNvGraphicFramePr>
            <a:graphicFrameLocks noGrp="1"/>
          </p:cNvGraphicFramePr>
          <p:nvPr/>
        </p:nvGraphicFramePr>
        <p:xfrm>
          <a:off x="2209800" y="5029200"/>
          <a:ext cx="4953000" cy="1653540"/>
        </p:xfrm>
        <a:graphic>
          <a:graphicData uri="http://schemas.openxmlformats.org/drawingml/2006/table">
            <a:tbl>
              <a:tblPr/>
              <a:tblGrid>
                <a:gridCol w="1066800"/>
                <a:gridCol w="2057400"/>
                <a:gridCol w="1828800"/>
              </a:tblGrid>
              <a:tr h="1714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Comic Sans MS" pitchFamily="66" charset="0"/>
                        </a:rPr>
                        <a:t>Components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Comic Sans MS" pitchFamily="66" charset="0"/>
                        </a:rPr>
                        <a:t>Affinity to Stationary Phase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Comic Sans MS" pitchFamily="66" charset="0"/>
                        </a:rPr>
                        <a:t>Affinity to Mobile Phase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23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Comic Sans MS" pitchFamily="66" charset="0"/>
                        </a:rPr>
                        <a:t>Blue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tx1"/>
                          </a:solidFill>
                          <a:effectLst/>
                          <a:latin typeface="Comic Sans MS" pitchFamily="66"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tx1"/>
                          </a:solidFill>
                          <a:effectLst/>
                          <a:latin typeface="Comic Sans MS" pitchFamily="66" charset="0"/>
                        </a:rPr>
                        <a:t>Insoluble in Mobile Phase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23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Comic Sans MS" pitchFamily="66" charset="0"/>
                        </a:rPr>
                        <a:t>Black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tx1"/>
                          </a:solidFill>
                          <a:effectLst/>
                          <a:latin typeface="Comic Sans MS" pitchFamily="66" charset="0"/>
                          <a:sym typeface="Wingdings" pitchFamily="2" charset="2"/>
                        </a:rPr>
                        <a:t>    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tx1"/>
                          </a:solidFill>
                          <a:effectLst/>
                          <a:latin typeface="Comic Sans MS" pitchFamily="66" charset="0"/>
                          <a:sym typeface="Wingdings" pitchFamily="2" charset="2"/>
                        </a:rPr>
                        <a:t>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159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Comic Sans MS" pitchFamily="66" charset="0"/>
                        </a:rPr>
                        <a:t>Red</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tx1"/>
                          </a:solidFill>
                          <a:effectLst/>
                          <a:latin typeface="Comic Sans MS" pitchFamily="66" charset="0"/>
                          <a:sym typeface="Wingdings" pitchFamily="2" charset="2"/>
                        </a:rPr>
                        <a: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tx1"/>
                          </a:solidFill>
                          <a:effectLst/>
                          <a:latin typeface="Comic Sans MS" pitchFamily="66" charset="0"/>
                          <a:sym typeface="Wingdings" pitchFamily="2" charset="2"/>
                        </a:rPr>
                        <a:t>    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159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Comic Sans MS" pitchFamily="66" charset="0"/>
                        </a:rPr>
                        <a:t>Yellow</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tx1"/>
                          </a:solidFill>
                          <a:effectLst/>
                          <a:latin typeface="Comic Sans MS" pitchFamily="66" charset="0"/>
                          <a:sym typeface="Wingdings" pitchFamily="2" charset="2"/>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smtClean="0">
                          <a:ln>
                            <a:noFill/>
                          </a:ln>
                          <a:solidFill>
                            <a:schemeClr val="tx1"/>
                          </a:solidFill>
                          <a:effectLst/>
                          <a:latin typeface="Comic Sans MS" pitchFamily="66" charset="0"/>
                          <a:sym typeface="Wingdings" pitchFamily="2" charset="2"/>
                        </a:rPr>
                        <a:t>       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30747" name="Oval 27"/>
          <p:cNvSpPr>
            <a:spLocks noChangeArrowheads="1"/>
          </p:cNvSpPr>
          <p:nvPr/>
        </p:nvSpPr>
        <p:spPr bwMode="auto">
          <a:xfrm>
            <a:off x="2057400" y="3733800"/>
            <a:ext cx="762000" cy="838200"/>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30748" name="Oval 28"/>
          <p:cNvSpPr>
            <a:spLocks noChangeArrowheads="1"/>
          </p:cNvSpPr>
          <p:nvPr/>
        </p:nvSpPr>
        <p:spPr bwMode="auto">
          <a:xfrm>
            <a:off x="1676400" y="3733800"/>
            <a:ext cx="762000" cy="838200"/>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30761" name="Oval 41"/>
          <p:cNvSpPr>
            <a:spLocks noChangeArrowheads="1"/>
          </p:cNvSpPr>
          <p:nvPr/>
        </p:nvSpPr>
        <p:spPr bwMode="auto">
          <a:xfrm>
            <a:off x="1219200" y="3733800"/>
            <a:ext cx="762000" cy="838200"/>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30768" name="Oval 48"/>
          <p:cNvSpPr>
            <a:spLocks noChangeArrowheads="1"/>
          </p:cNvSpPr>
          <p:nvPr/>
        </p:nvSpPr>
        <p:spPr bwMode="auto">
          <a:xfrm>
            <a:off x="1752600" y="4267200"/>
            <a:ext cx="304800" cy="304800"/>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30771" name="Rectangle 51"/>
          <p:cNvSpPr>
            <a:spLocks noChangeArrowheads="1"/>
          </p:cNvSpPr>
          <p:nvPr/>
        </p:nvSpPr>
        <p:spPr bwMode="auto">
          <a:xfrm>
            <a:off x="2057400" y="4343400"/>
            <a:ext cx="152400" cy="2286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30784" name="Rectangle 64"/>
          <p:cNvSpPr>
            <a:spLocks noChangeArrowheads="1"/>
          </p:cNvSpPr>
          <p:nvPr/>
        </p:nvSpPr>
        <p:spPr bwMode="auto">
          <a:xfrm>
            <a:off x="1600200" y="4343400"/>
            <a:ext cx="152400" cy="2286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30785" name="Text Box 65"/>
          <p:cNvSpPr txBox="1">
            <a:spLocks noChangeArrowheads="1"/>
          </p:cNvSpPr>
          <p:nvPr/>
        </p:nvSpPr>
        <p:spPr bwMode="auto">
          <a:xfrm>
            <a:off x="1371600" y="4572000"/>
            <a:ext cx="1676400" cy="457200"/>
          </a:xfrm>
          <a:prstGeom prst="rect">
            <a:avLst/>
          </a:prstGeom>
          <a:noFill/>
          <a:ln w="9525">
            <a:noFill/>
            <a:miter lim="800000"/>
            <a:headEnd/>
            <a:tailEnd/>
          </a:ln>
          <a:effectLst/>
        </p:spPr>
        <p:txBody>
          <a:bodyPr>
            <a:spAutoFit/>
          </a:bodyPr>
          <a:lstStyle/>
          <a:p>
            <a:pPr>
              <a:spcBef>
                <a:spcPct val="50000"/>
              </a:spcBef>
            </a:pPr>
            <a:r>
              <a:rPr lang="en-US"/>
              <a:t>Mixture</a:t>
            </a:r>
          </a:p>
        </p:txBody>
      </p:sp>
      <p:sp>
        <p:nvSpPr>
          <p:cNvPr id="30786" name="Text Box 66"/>
          <p:cNvSpPr txBox="1">
            <a:spLocks noChangeArrowheads="1"/>
          </p:cNvSpPr>
          <p:nvPr/>
        </p:nvSpPr>
        <p:spPr bwMode="auto">
          <a:xfrm>
            <a:off x="6172200" y="4572000"/>
            <a:ext cx="1828800" cy="457200"/>
          </a:xfrm>
          <a:prstGeom prst="rect">
            <a:avLst/>
          </a:prstGeom>
          <a:noFill/>
          <a:ln w="9525">
            <a:noFill/>
            <a:miter lim="800000"/>
            <a:headEnd/>
            <a:tailEnd/>
          </a:ln>
          <a:effectLst/>
        </p:spPr>
        <p:txBody>
          <a:bodyPr>
            <a:spAutoFit/>
          </a:bodyPr>
          <a:lstStyle/>
          <a:p>
            <a:pPr>
              <a:spcBef>
                <a:spcPct val="50000"/>
              </a:spcBef>
            </a:pPr>
            <a:r>
              <a:rPr lang="en-US"/>
              <a:t>Components</a:t>
            </a:r>
          </a:p>
        </p:txBody>
      </p:sp>
      <p:sp>
        <p:nvSpPr>
          <p:cNvPr id="30787" name="AutoShape 67"/>
          <p:cNvSpPr>
            <a:spLocks noChangeArrowheads="1"/>
          </p:cNvSpPr>
          <p:nvPr/>
        </p:nvSpPr>
        <p:spPr bwMode="auto">
          <a:xfrm>
            <a:off x="3733800" y="2819400"/>
            <a:ext cx="1676400" cy="533400"/>
          </a:xfrm>
          <a:prstGeom prst="rightArrow">
            <a:avLst>
              <a:gd name="adj1" fmla="val 50000"/>
              <a:gd name="adj2" fmla="val 78571"/>
            </a:avLst>
          </a:prstGeom>
          <a:solidFill>
            <a:schemeClr val="tx1"/>
          </a:solidFill>
          <a:ln w="9525">
            <a:solidFill>
              <a:schemeClr val="tx1"/>
            </a:solidFill>
            <a:miter lim="800000"/>
            <a:headEnd/>
            <a:tailEnd/>
          </a:ln>
          <a:effectLst/>
        </p:spPr>
        <p:txBody>
          <a:bodyPr wrap="none" anchor="ctr"/>
          <a:lstStyle/>
          <a:p>
            <a:endParaRPr lang="en-US"/>
          </a:p>
        </p:txBody>
      </p:sp>
      <p:sp>
        <p:nvSpPr>
          <p:cNvPr id="30790" name="Oval 70"/>
          <p:cNvSpPr>
            <a:spLocks noChangeArrowheads="1"/>
          </p:cNvSpPr>
          <p:nvPr/>
        </p:nvSpPr>
        <p:spPr bwMode="auto">
          <a:xfrm>
            <a:off x="6705600" y="2133600"/>
            <a:ext cx="762000" cy="838200"/>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30791" name="Oval 71"/>
          <p:cNvSpPr>
            <a:spLocks noChangeArrowheads="1"/>
          </p:cNvSpPr>
          <p:nvPr/>
        </p:nvSpPr>
        <p:spPr bwMode="auto">
          <a:xfrm>
            <a:off x="6553200" y="2133600"/>
            <a:ext cx="762000" cy="838200"/>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30792" name="Oval 72"/>
          <p:cNvSpPr>
            <a:spLocks noChangeArrowheads="1"/>
          </p:cNvSpPr>
          <p:nvPr/>
        </p:nvSpPr>
        <p:spPr bwMode="auto">
          <a:xfrm>
            <a:off x="7010400" y="3200400"/>
            <a:ext cx="304800" cy="304800"/>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30793" name="Oval 73"/>
          <p:cNvSpPr>
            <a:spLocks noChangeArrowheads="1"/>
          </p:cNvSpPr>
          <p:nvPr/>
        </p:nvSpPr>
        <p:spPr bwMode="auto">
          <a:xfrm>
            <a:off x="6400800" y="2133600"/>
            <a:ext cx="762000" cy="838200"/>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30795" name="Rectangle 75"/>
          <p:cNvSpPr>
            <a:spLocks noChangeArrowheads="1"/>
          </p:cNvSpPr>
          <p:nvPr/>
        </p:nvSpPr>
        <p:spPr bwMode="auto">
          <a:xfrm>
            <a:off x="7086600" y="4343400"/>
            <a:ext cx="152400" cy="2286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30797" name="Oval 77"/>
          <p:cNvSpPr>
            <a:spLocks noChangeArrowheads="1"/>
          </p:cNvSpPr>
          <p:nvPr/>
        </p:nvSpPr>
        <p:spPr bwMode="auto">
          <a:xfrm>
            <a:off x="6781800" y="3200400"/>
            <a:ext cx="304800" cy="304800"/>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30798" name="Oval 78"/>
          <p:cNvSpPr>
            <a:spLocks noChangeArrowheads="1"/>
          </p:cNvSpPr>
          <p:nvPr/>
        </p:nvSpPr>
        <p:spPr bwMode="auto">
          <a:xfrm>
            <a:off x="6553200" y="3200400"/>
            <a:ext cx="304800" cy="304800"/>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30799" name="Rectangle 79"/>
          <p:cNvSpPr>
            <a:spLocks noChangeArrowheads="1"/>
          </p:cNvSpPr>
          <p:nvPr/>
        </p:nvSpPr>
        <p:spPr bwMode="auto">
          <a:xfrm>
            <a:off x="6858000" y="4343400"/>
            <a:ext cx="152400" cy="2286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30800" name="Rectangle 80"/>
          <p:cNvSpPr>
            <a:spLocks noChangeArrowheads="1"/>
          </p:cNvSpPr>
          <p:nvPr/>
        </p:nvSpPr>
        <p:spPr bwMode="auto">
          <a:xfrm>
            <a:off x="6629400" y="4343400"/>
            <a:ext cx="152400" cy="2286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30806" name="Oval 86"/>
          <p:cNvSpPr>
            <a:spLocks noChangeArrowheads="1"/>
          </p:cNvSpPr>
          <p:nvPr/>
        </p:nvSpPr>
        <p:spPr bwMode="auto">
          <a:xfrm>
            <a:off x="6858000" y="3886200"/>
            <a:ext cx="76200" cy="7620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30807" name="Oval 87"/>
          <p:cNvSpPr>
            <a:spLocks noChangeArrowheads="1"/>
          </p:cNvSpPr>
          <p:nvPr/>
        </p:nvSpPr>
        <p:spPr bwMode="auto">
          <a:xfrm>
            <a:off x="7010400" y="3886200"/>
            <a:ext cx="76200" cy="7620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30828" name="Text Box 108"/>
          <p:cNvSpPr txBox="1">
            <a:spLocks noChangeArrowheads="1"/>
          </p:cNvSpPr>
          <p:nvPr/>
        </p:nvSpPr>
        <p:spPr bwMode="auto">
          <a:xfrm>
            <a:off x="3657600" y="2286000"/>
            <a:ext cx="1676400" cy="457200"/>
          </a:xfrm>
          <a:prstGeom prst="rect">
            <a:avLst/>
          </a:prstGeom>
          <a:noFill/>
          <a:ln w="9525">
            <a:noFill/>
            <a:miter lim="800000"/>
            <a:headEnd/>
            <a:tailEnd/>
          </a:ln>
          <a:effectLst/>
        </p:spPr>
        <p:txBody>
          <a:bodyPr>
            <a:spAutoFit/>
          </a:bodyPr>
          <a:lstStyle/>
          <a:p>
            <a:pPr>
              <a:spcBef>
                <a:spcPct val="50000"/>
              </a:spcBef>
            </a:pPr>
            <a:r>
              <a:rPr lang="en-US"/>
              <a:t>Separation</a:t>
            </a:r>
          </a:p>
        </p:txBody>
      </p:sp>
      <p:sp>
        <p:nvSpPr>
          <p:cNvPr id="30767" name="Oval 47"/>
          <p:cNvSpPr>
            <a:spLocks noChangeArrowheads="1"/>
          </p:cNvSpPr>
          <p:nvPr/>
        </p:nvSpPr>
        <p:spPr bwMode="auto">
          <a:xfrm>
            <a:off x="2133600" y="4267200"/>
            <a:ext cx="304800" cy="304800"/>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30752" name="Rectangle 32"/>
          <p:cNvSpPr>
            <a:spLocks noChangeArrowheads="1"/>
          </p:cNvSpPr>
          <p:nvPr/>
        </p:nvSpPr>
        <p:spPr bwMode="auto">
          <a:xfrm>
            <a:off x="2438400" y="4343400"/>
            <a:ext cx="152400" cy="2286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30755" name="Oval 35"/>
          <p:cNvSpPr>
            <a:spLocks noChangeArrowheads="1"/>
          </p:cNvSpPr>
          <p:nvPr/>
        </p:nvSpPr>
        <p:spPr bwMode="auto">
          <a:xfrm>
            <a:off x="1371600" y="4267200"/>
            <a:ext cx="304800" cy="304800"/>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30779" name="Oval 59"/>
          <p:cNvSpPr>
            <a:spLocks noChangeArrowheads="1"/>
          </p:cNvSpPr>
          <p:nvPr/>
        </p:nvSpPr>
        <p:spPr bwMode="auto">
          <a:xfrm>
            <a:off x="2514600" y="4495800"/>
            <a:ext cx="76200" cy="7620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30763" name="Oval 43"/>
          <p:cNvSpPr>
            <a:spLocks noChangeArrowheads="1"/>
          </p:cNvSpPr>
          <p:nvPr/>
        </p:nvSpPr>
        <p:spPr bwMode="auto">
          <a:xfrm>
            <a:off x="1752600" y="4495800"/>
            <a:ext cx="76200" cy="7620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30829" name="Text Box 109"/>
          <p:cNvSpPr txBox="1">
            <a:spLocks noChangeArrowheads="1"/>
          </p:cNvSpPr>
          <p:nvPr/>
        </p:nvSpPr>
        <p:spPr bwMode="auto">
          <a:xfrm>
            <a:off x="3886200" y="1524000"/>
            <a:ext cx="1295400" cy="274638"/>
          </a:xfrm>
          <a:prstGeom prst="rect">
            <a:avLst/>
          </a:prstGeom>
          <a:noFill/>
          <a:ln w="9525">
            <a:noFill/>
            <a:miter lim="800000"/>
            <a:headEnd/>
            <a:tailEnd/>
          </a:ln>
          <a:effectLst/>
        </p:spPr>
        <p:txBody>
          <a:bodyPr>
            <a:spAutoFit/>
          </a:bodyPr>
          <a:lstStyle/>
          <a:p>
            <a:pPr>
              <a:spcBef>
                <a:spcPct val="50000"/>
              </a:spcBef>
            </a:pPr>
            <a:r>
              <a:rPr lang="en-US" sz="1200"/>
              <a:t>Stationary Phase</a:t>
            </a:r>
          </a:p>
        </p:txBody>
      </p:sp>
      <p:sp>
        <p:nvSpPr>
          <p:cNvPr id="30831" name="Text Box 111"/>
          <p:cNvSpPr txBox="1">
            <a:spLocks noChangeArrowheads="1"/>
          </p:cNvSpPr>
          <p:nvPr/>
        </p:nvSpPr>
        <p:spPr bwMode="auto">
          <a:xfrm>
            <a:off x="3962400" y="4343400"/>
            <a:ext cx="1066800" cy="274638"/>
          </a:xfrm>
          <a:prstGeom prst="rect">
            <a:avLst/>
          </a:prstGeom>
          <a:noFill/>
          <a:ln w="9525">
            <a:noFill/>
            <a:miter lim="800000"/>
            <a:headEnd/>
            <a:tailEnd/>
          </a:ln>
          <a:effectLst/>
        </p:spPr>
        <p:txBody>
          <a:bodyPr>
            <a:spAutoFit/>
          </a:bodyPr>
          <a:lstStyle/>
          <a:p>
            <a:pPr>
              <a:spcBef>
                <a:spcPct val="50000"/>
              </a:spcBef>
            </a:pPr>
            <a:r>
              <a:rPr lang="en-US" sz="1200"/>
              <a:t>Mobile Phase</a:t>
            </a:r>
          </a:p>
        </p:txBody>
      </p:sp>
      <p:sp>
        <p:nvSpPr>
          <p:cNvPr id="30832" name="Line 112"/>
          <p:cNvSpPr>
            <a:spLocks noChangeShapeType="1"/>
          </p:cNvSpPr>
          <p:nvPr/>
        </p:nvSpPr>
        <p:spPr bwMode="auto">
          <a:xfrm flipH="1">
            <a:off x="3429000" y="4495800"/>
            <a:ext cx="533400" cy="0"/>
          </a:xfrm>
          <a:prstGeom prst="line">
            <a:avLst/>
          </a:prstGeom>
          <a:noFill/>
          <a:ln w="9525">
            <a:solidFill>
              <a:schemeClr val="tx1"/>
            </a:solidFill>
            <a:round/>
            <a:headEnd/>
            <a:tailEnd type="triangle" w="med" len="med"/>
          </a:ln>
          <a:effectLst/>
        </p:spPr>
        <p:txBody>
          <a:bodyPr/>
          <a:lstStyle/>
          <a:p>
            <a:endParaRPr lang="en-US"/>
          </a:p>
        </p:txBody>
      </p:sp>
      <p:sp>
        <p:nvSpPr>
          <p:cNvPr id="30833" name="Line 113"/>
          <p:cNvSpPr>
            <a:spLocks noChangeShapeType="1"/>
          </p:cNvSpPr>
          <p:nvPr/>
        </p:nvSpPr>
        <p:spPr bwMode="auto">
          <a:xfrm>
            <a:off x="5029200" y="4495800"/>
            <a:ext cx="609600" cy="0"/>
          </a:xfrm>
          <a:prstGeom prst="line">
            <a:avLst/>
          </a:prstGeom>
          <a:noFill/>
          <a:ln w="9525">
            <a:solidFill>
              <a:schemeClr val="tx1"/>
            </a:solidFill>
            <a:round/>
            <a:headEnd/>
            <a:tailEnd type="triangle" w="med" len="med"/>
          </a:ln>
          <a:effectLst/>
        </p:spPr>
        <p:txBody>
          <a:bodyPr/>
          <a:lstStyle/>
          <a:p>
            <a:endParaRPr lang="en-US"/>
          </a:p>
        </p:txBody>
      </p:sp>
      <p:sp>
        <p:nvSpPr>
          <p:cNvPr id="30834" name="Line 114"/>
          <p:cNvSpPr>
            <a:spLocks noChangeShapeType="1"/>
          </p:cNvSpPr>
          <p:nvPr/>
        </p:nvSpPr>
        <p:spPr bwMode="auto">
          <a:xfrm rot="12701182" flipH="1">
            <a:off x="5124450" y="1757363"/>
            <a:ext cx="533400" cy="77787"/>
          </a:xfrm>
          <a:prstGeom prst="line">
            <a:avLst/>
          </a:prstGeom>
          <a:noFill/>
          <a:ln w="9525">
            <a:solidFill>
              <a:schemeClr val="tx1"/>
            </a:solidFill>
            <a:round/>
            <a:headEnd/>
            <a:tailEnd type="triangle" w="med" len="med"/>
          </a:ln>
          <a:effectLst/>
        </p:spPr>
        <p:txBody>
          <a:bodyPr/>
          <a:lstStyle/>
          <a:p>
            <a:endParaRPr lang="en-US"/>
          </a:p>
        </p:txBody>
      </p:sp>
      <p:sp>
        <p:nvSpPr>
          <p:cNvPr id="30835" name="Line 115"/>
          <p:cNvSpPr>
            <a:spLocks noChangeShapeType="1"/>
          </p:cNvSpPr>
          <p:nvPr/>
        </p:nvSpPr>
        <p:spPr bwMode="auto">
          <a:xfrm rot="20327509" flipH="1">
            <a:off x="3279775" y="1779588"/>
            <a:ext cx="609600" cy="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057400" y="152400"/>
            <a:ext cx="4572000" cy="6172200"/>
            <a:chOff x="1296" y="96"/>
            <a:chExt cx="2880" cy="3888"/>
          </a:xfrm>
        </p:grpSpPr>
        <p:sp>
          <p:nvSpPr>
            <p:cNvPr id="45059" name="Oval 3"/>
            <p:cNvSpPr>
              <a:spLocks noChangeArrowheads="1"/>
            </p:cNvSpPr>
            <p:nvPr/>
          </p:nvSpPr>
          <p:spPr bwMode="auto">
            <a:xfrm>
              <a:off x="1296" y="3744"/>
              <a:ext cx="2880" cy="240"/>
            </a:xfrm>
            <a:prstGeom prst="ellipse">
              <a:avLst/>
            </a:prstGeom>
            <a:noFill/>
            <a:ln w="38100">
              <a:solidFill>
                <a:schemeClr val="tx1"/>
              </a:solidFill>
              <a:round/>
              <a:headEnd/>
              <a:tailEnd/>
            </a:ln>
            <a:effectLst/>
          </p:spPr>
          <p:txBody>
            <a:bodyPr wrap="none" anchor="ctr"/>
            <a:lstStyle/>
            <a:p>
              <a:endParaRPr lang="en-US"/>
            </a:p>
          </p:txBody>
        </p:sp>
        <p:sp>
          <p:nvSpPr>
            <p:cNvPr id="45060" name="Line 4"/>
            <p:cNvSpPr>
              <a:spLocks noChangeShapeType="1"/>
            </p:cNvSpPr>
            <p:nvPr/>
          </p:nvSpPr>
          <p:spPr bwMode="auto">
            <a:xfrm>
              <a:off x="1296" y="192"/>
              <a:ext cx="0" cy="3696"/>
            </a:xfrm>
            <a:prstGeom prst="line">
              <a:avLst/>
            </a:prstGeom>
            <a:noFill/>
            <a:ln w="38100">
              <a:solidFill>
                <a:schemeClr val="tx1"/>
              </a:solidFill>
              <a:round/>
              <a:headEnd/>
              <a:tailEnd/>
            </a:ln>
            <a:effectLst/>
          </p:spPr>
          <p:txBody>
            <a:bodyPr/>
            <a:lstStyle/>
            <a:p>
              <a:endParaRPr lang="en-US"/>
            </a:p>
          </p:txBody>
        </p:sp>
        <p:sp>
          <p:nvSpPr>
            <p:cNvPr id="45061" name="Line 5"/>
            <p:cNvSpPr>
              <a:spLocks noChangeShapeType="1"/>
            </p:cNvSpPr>
            <p:nvPr/>
          </p:nvSpPr>
          <p:spPr bwMode="auto">
            <a:xfrm>
              <a:off x="4176" y="192"/>
              <a:ext cx="0" cy="3696"/>
            </a:xfrm>
            <a:prstGeom prst="line">
              <a:avLst/>
            </a:prstGeom>
            <a:noFill/>
            <a:ln w="38100">
              <a:solidFill>
                <a:schemeClr val="tx1"/>
              </a:solidFill>
              <a:round/>
              <a:headEnd/>
              <a:tailEnd/>
            </a:ln>
            <a:effectLst/>
          </p:spPr>
          <p:txBody>
            <a:bodyPr/>
            <a:lstStyle/>
            <a:p>
              <a:endParaRPr lang="en-US"/>
            </a:p>
          </p:txBody>
        </p:sp>
        <p:sp>
          <p:nvSpPr>
            <p:cNvPr id="45062" name="Oval 6"/>
            <p:cNvSpPr>
              <a:spLocks noChangeArrowheads="1"/>
            </p:cNvSpPr>
            <p:nvPr/>
          </p:nvSpPr>
          <p:spPr bwMode="auto">
            <a:xfrm>
              <a:off x="1296" y="96"/>
              <a:ext cx="2880" cy="240"/>
            </a:xfrm>
            <a:prstGeom prst="ellipse">
              <a:avLst/>
            </a:prstGeom>
            <a:noFill/>
            <a:ln w="38100">
              <a:solidFill>
                <a:schemeClr val="tx1"/>
              </a:solidFill>
              <a:round/>
              <a:headEnd/>
              <a:tailEnd/>
            </a:ln>
            <a:effectLst/>
          </p:spPr>
          <p:txBody>
            <a:bodyPr wrap="none" anchor="ctr"/>
            <a:lstStyle/>
            <a:p>
              <a:endParaRPr lang="en-US"/>
            </a:p>
          </p:txBody>
        </p:sp>
      </p:grpSp>
      <p:sp>
        <p:nvSpPr>
          <p:cNvPr id="45063" name="Rectangle 7"/>
          <p:cNvSpPr>
            <a:spLocks noChangeArrowheads="1"/>
          </p:cNvSpPr>
          <p:nvPr/>
        </p:nvSpPr>
        <p:spPr bwMode="auto">
          <a:xfrm>
            <a:off x="3124200" y="685800"/>
            <a:ext cx="2362200" cy="5410200"/>
          </a:xfrm>
          <a:prstGeom prst="rect">
            <a:avLst/>
          </a:prstGeom>
          <a:solidFill>
            <a:schemeClr val="bg1"/>
          </a:solidFill>
          <a:ln w="38100">
            <a:solidFill>
              <a:schemeClr val="tx1"/>
            </a:solidFill>
            <a:miter lim="800000"/>
            <a:headEnd/>
            <a:tailEnd/>
          </a:ln>
          <a:effectLst/>
        </p:spPr>
        <p:txBody>
          <a:bodyPr wrap="none" anchor="ctr"/>
          <a:lstStyle/>
          <a:p>
            <a:endParaRPr lang="en-US"/>
          </a:p>
        </p:txBody>
      </p:sp>
      <p:sp>
        <p:nvSpPr>
          <p:cNvPr id="45064" name="Oval 8"/>
          <p:cNvSpPr>
            <a:spLocks noChangeArrowheads="1"/>
          </p:cNvSpPr>
          <p:nvPr/>
        </p:nvSpPr>
        <p:spPr bwMode="auto">
          <a:xfrm>
            <a:off x="3352800" y="5334000"/>
            <a:ext cx="381000" cy="381000"/>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45065" name="Oval 9"/>
          <p:cNvSpPr>
            <a:spLocks noChangeArrowheads="1"/>
          </p:cNvSpPr>
          <p:nvPr/>
        </p:nvSpPr>
        <p:spPr bwMode="auto">
          <a:xfrm>
            <a:off x="4114800" y="5334000"/>
            <a:ext cx="381000" cy="381000"/>
          </a:xfrm>
          <a:prstGeom prst="ellipse">
            <a:avLst/>
          </a:prstGeom>
          <a:solidFill>
            <a:srgbClr val="0000FF"/>
          </a:solidFill>
          <a:ln w="9525">
            <a:solidFill>
              <a:schemeClr val="tx1"/>
            </a:solidFill>
            <a:round/>
            <a:headEnd/>
            <a:tailEnd/>
          </a:ln>
          <a:effectLst/>
        </p:spPr>
        <p:txBody>
          <a:bodyPr wrap="none" anchor="ctr"/>
          <a:lstStyle/>
          <a:p>
            <a:endParaRPr lang="en-US"/>
          </a:p>
        </p:txBody>
      </p:sp>
      <p:sp>
        <p:nvSpPr>
          <p:cNvPr id="45066" name="Oval 10"/>
          <p:cNvSpPr>
            <a:spLocks noChangeArrowheads="1"/>
          </p:cNvSpPr>
          <p:nvPr/>
        </p:nvSpPr>
        <p:spPr bwMode="auto">
          <a:xfrm>
            <a:off x="4876800" y="5334000"/>
            <a:ext cx="381000" cy="381000"/>
          </a:xfrm>
          <a:prstGeom prst="ellipse">
            <a:avLst/>
          </a:prstGeom>
          <a:solidFill>
            <a:srgbClr val="008000"/>
          </a:solidFill>
          <a:ln w="9525">
            <a:solidFill>
              <a:schemeClr val="tx1"/>
            </a:solidFill>
            <a:round/>
            <a:headEnd/>
            <a:tailEnd/>
          </a:ln>
          <a:effectLst/>
        </p:spPr>
        <p:txBody>
          <a:bodyPr wrap="none" anchor="ctr"/>
          <a:lstStyle/>
          <a:p>
            <a:endParaRPr lang="en-US"/>
          </a:p>
        </p:txBody>
      </p:sp>
      <p:sp>
        <p:nvSpPr>
          <p:cNvPr id="45067" name="Freeform 11"/>
          <p:cNvSpPr>
            <a:spLocks/>
          </p:cNvSpPr>
          <p:nvPr/>
        </p:nvSpPr>
        <p:spPr bwMode="auto">
          <a:xfrm>
            <a:off x="2057400" y="5791200"/>
            <a:ext cx="4572000" cy="152400"/>
          </a:xfrm>
          <a:custGeom>
            <a:avLst/>
            <a:gdLst/>
            <a:ahLst/>
            <a:cxnLst>
              <a:cxn ang="0">
                <a:pos x="0" y="48"/>
              </a:cxn>
              <a:cxn ang="0">
                <a:pos x="96" y="0"/>
              </a:cxn>
              <a:cxn ang="0">
                <a:pos x="192" y="48"/>
              </a:cxn>
              <a:cxn ang="0">
                <a:pos x="288" y="0"/>
              </a:cxn>
              <a:cxn ang="0">
                <a:pos x="384" y="48"/>
              </a:cxn>
              <a:cxn ang="0">
                <a:pos x="480" y="0"/>
              </a:cxn>
              <a:cxn ang="0">
                <a:pos x="576" y="48"/>
              </a:cxn>
              <a:cxn ang="0">
                <a:pos x="672" y="0"/>
              </a:cxn>
              <a:cxn ang="0">
                <a:pos x="768" y="48"/>
              </a:cxn>
              <a:cxn ang="0">
                <a:pos x="864" y="0"/>
              </a:cxn>
              <a:cxn ang="0">
                <a:pos x="960" y="48"/>
              </a:cxn>
              <a:cxn ang="0">
                <a:pos x="1056" y="0"/>
              </a:cxn>
              <a:cxn ang="0">
                <a:pos x="1152" y="48"/>
              </a:cxn>
              <a:cxn ang="0">
                <a:pos x="1200" y="0"/>
              </a:cxn>
              <a:cxn ang="0">
                <a:pos x="1344" y="48"/>
              </a:cxn>
              <a:cxn ang="0">
                <a:pos x="1392" y="0"/>
              </a:cxn>
              <a:cxn ang="0">
                <a:pos x="1536" y="48"/>
              </a:cxn>
            </a:cxnLst>
            <a:rect l="0" t="0" r="r" b="b"/>
            <a:pathLst>
              <a:path w="1536" h="48">
                <a:moveTo>
                  <a:pt x="0" y="48"/>
                </a:moveTo>
                <a:cubicBezTo>
                  <a:pt x="32" y="24"/>
                  <a:pt x="64" y="0"/>
                  <a:pt x="96" y="0"/>
                </a:cubicBezTo>
                <a:cubicBezTo>
                  <a:pt x="128" y="0"/>
                  <a:pt x="160" y="48"/>
                  <a:pt x="192" y="48"/>
                </a:cubicBezTo>
                <a:cubicBezTo>
                  <a:pt x="224" y="48"/>
                  <a:pt x="256" y="0"/>
                  <a:pt x="288" y="0"/>
                </a:cubicBezTo>
                <a:cubicBezTo>
                  <a:pt x="320" y="0"/>
                  <a:pt x="352" y="48"/>
                  <a:pt x="384" y="48"/>
                </a:cubicBezTo>
                <a:cubicBezTo>
                  <a:pt x="416" y="48"/>
                  <a:pt x="448" y="0"/>
                  <a:pt x="480" y="0"/>
                </a:cubicBezTo>
                <a:cubicBezTo>
                  <a:pt x="512" y="0"/>
                  <a:pt x="544" y="48"/>
                  <a:pt x="576" y="48"/>
                </a:cubicBezTo>
                <a:cubicBezTo>
                  <a:pt x="608" y="48"/>
                  <a:pt x="640" y="0"/>
                  <a:pt x="672" y="0"/>
                </a:cubicBezTo>
                <a:cubicBezTo>
                  <a:pt x="704" y="0"/>
                  <a:pt x="736" y="48"/>
                  <a:pt x="768" y="48"/>
                </a:cubicBezTo>
                <a:cubicBezTo>
                  <a:pt x="800" y="48"/>
                  <a:pt x="832" y="0"/>
                  <a:pt x="864" y="0"/>
                </a:cubicBezTo>
                <a:cubicBezTo>
                  <a:pt x="896" y="0"/>
                  <a:pt x="928" y="48"/>
                  <a:pt x="960" y="48"/>
                </a:cubicBezTo>
                <a:cubicBezTo>
                  <a:pt x="992" y="48"/>
                  <a:pt x="1024" y="0"/>
                  <a:pt x="1056" y="0"/>
                </a:cubicBezTo>
                <a:cubicBezTo>
                  <a:pt x="1088" y="0"/>
                  <a:pt x="1128" y="48"/>
                  <a:pt x="1152" y="48"/>
                </a:cubicBezTo>
                <a:cubicBezTo>
                  <a:pt x="1176" y="48"/>
                  <a:pt x="1168" y="0"/>
                  <a:pt x="1200" y="0"/>
                </a:cubicBezTo>
                <a:cubicBezTo>
                  <a:pt x="1232" y="0"/>
                  <a:pt x="1312" y="48"/>
                  <a:pt x="1344" y="48"/>
                </a:cubicBezTo>
                <a:cubicBezTo>
                  <a:pt x="1376" y="48"/>
                  <a:pt x="1360" y="0"/>
                  <a:pt x="1392" y="0"/>
                </a:cubicBezTo>
                <a:cubicBezTo>
                  <a:pt x="1424" y="0"/>
                  <a:pt x="1472" y="32"/>
                  <a:pt x="1536" y="48"/>
                </a:cubicBezTo>
              </a:path>
            </a:pathLst>
          </a:custGeom>
          <a:noFill/>
          <a:ln w="38100">
            <a:solidFill>
              <a:srgbClr val="000080"/>
            </a:solidFill>
            <a:round/>
            <a:headEnd/>
            <a:tailEnd/>
          </a:ln>
          <a:effectLst/>
        </p:spPr>
        <p:txBody>
          <a:bodyPr/>
          <a:lstStyle/>
          <a:p>
            <a:endParaRPr lang="en-US"/>
          </a:p>
        </p:txBody>
      </p:sp>
      <p:sp>
        <p:nvSpPr>
          <p:cNvPr id="45068" name="Line 12"/>
          <p:cNvSpPr>
            <a:spLocks noChangeShapeType="1"/>
          </p:cNvSpPr>
          <p:nvPr/>
        </p:nvSpPr>
        <p:spPr bwMode="auto">
          <a:xfrm>
            <a:off x="3124200" y="5867400"/>
            <a:ext cx="2362200" cy="0"/>
          </a:xfrm>
          <a:prstGeom prst="line">
            <a:avLst/>
          </a:prstGeom>
          <a:noFill/>
          <a:ln w="38100">
            <a:solidFill>
              <a:srgbClr val="000080"/>
            </a:solidFill>
            <a:round/>
            <a:headEnd/>
            <a:tailEnd/>
          </a:ln>
          <a:effectLst/>
        </p:spPr>
        <p:txBody>
          <a:bodyPr/>
          <a:lstStyle/>
          <a:p>
            <a:endParaRPr lang="en-US"/>
          </a:p>
        </p:txBody>
      </p:sp>
      <p:sp>
        <p:nvSpPr>
          <p:cNvPr id="45069" name="Text Box 13"/>
          <p:cNvSpPr txBox="1">
            <a:spLocks noChangeArrowheads="1"/>
          </p:cNvSpPr>
          <p:nvPr/>
        </p:nvSpPr>
        <p:spPr bwMode="auto">
          <a:xfrm>
            <a:off x="365125" y="341313"/>
            <a:ext cx="184150" cy="366712"/>
          </a:xfrm>
          <a:prstGeom prst="rect">
            <a:avLst/>
          </a:prstGeom>
          <a:noFill/>
          <a:ln w="9525">
            <a:noFill/>
            <a:miter lim="800000"/>
            <a:headEnd/>
            <a:tailEnd/>
          </a:ln>
          <a:effectLst/>
        </p:spPr>
        <p:txBody>
          <a:bodyPr wrap="none">
            <a:spAutoFit/>
          </a:bodyPr>
          <a:lstStyle/>
          <a:p>
            <a:endParaRPr lang="en-US" sz="1800" b="0">
              <a:latin typeface="Arial" charset="0"/>
            </a:endParaRPr>
          </a:p>
        </p:txBody>
      </p:sp>
      <p:sp>
        <p:nvSpPr>
          <p:cNvPr id="45070" name="AutoShape 14"/>
          <p:cNvSpPr>
            <a:spLocks noChangeArrowheads="1"/>
          </p:cNvSpPr>
          <p:nvPr/>
        </p:nvSpPr>
        <p:spPr bwMode="auto">
          <a:xfrm>
            <a:off x="457200" y="609600"/>
            <a:ext cx="914400" cy="914400"/>
          </a:xfrm>
          <a:prstGeom prst="smileyFace">
            <a:avLst>
              <a:gd name="adj" fmla="val 4653"/>
            </a:avLst>
          </a:prstGeom>
          <a:solidFill>
            <a:schemeClr val="accent1"/>
          </a:solidFill>
          <a:ln w="9525">
            <a:solidFill>
              <a:schemeClr val="tx1"/>
            </a:solidFill>
            <a:round/>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5063"/>
                                        </p:tgtEl>
                                        <p:attrNameLst>
                                          <p:attrName>style.visibility</p:attrName>
                                        </p:attrNameLst>
                                      </p:cBhvr>
                                      <p:to>
                                        <p:strVal val="visible"/>
                                      </p:to>
                                    </p:set>
                                    <p:anim calcmode="lin" valueType="num">
                                      <p:cBhvr additive="base">
                                        <p:cTn id="7" dur="500" fill="hold"/>
                                        <p:tgtEl>
                                          <p:spTgt spid="45063"/>
                                        </p:tgtEl>
                                        <p:attrNameLst>
                                          <p:attrName>ppt_x</p:attrName>
                                        </p:attrNameLst>
                                      </p:cBhvr>
                                      <p:tavLst>
                                        <p:tav tm="0">
                                          <p:val>
                                            <p:strVal val="#ppt_x"/>
                                          </p:val>
                                        </p:tav>
                                        <p:tav tm="100000">
                                          <p:val>
                                            <p:strVal val="#ppt_x"/>
                                          </p:val>
                                        </p:tav>
                                      </p:tavLst>
                                    </p:anim>
                                    <p:anim calcmode="lin" valueType="num">
                                      <p:cBhvr additive="base">
                                        <p:cTn id="8" dur="500" fill="hold"/>
                                        <p:tgtEl>
                                          <p:spTgt spid="4506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5064"/>
                                        </p:tgtEl>
                                        <p:attrNameLst>
                                          <p:attrName>style.visibility</p:attrName>
                                        </p:attrNameLst>
                                      </p:cBhvr>
                                      <p:to>
                                        <p:strVal val="visible"/>
                                      </p:to>
                                    </p:set>
                                    <p:anim calcmode="lin" valueType="num">
                                      <p:cBhvr additive="base">
                                        <p:cTn id="13" dur="500" fill="hold"/>
                                        <p:tgtEl>
                                          <p:spTgt spid="45064"/>
                                        </p:tgtEl>
                                        <p:attrNameLst>
                                          <p:attrName>ppt_x</p:attrName>
                                        </p:attrNameLst>
                                      </p:cBhvr>
                                      <p:tavLst>
                                        <p:tav tm="0">
                                          <p:val>
                                            <p:strVal val="#ppt_x"/>
                                          </p:val>
                                        </p:tav>
                                        <p:tav tm="100000">
                                          <p:val>
                                            <p:strVal val="#ppt_x"/>
                                          </p:val>
                                        </p:tav>
                                      </p:tavLst>
                                    </p:anim>
                                    <p:anim calcmode="lin" valueType="num">
                                      <p:cBhvr additive="base">
                                        <p:cTn id="14" dur="500" fill="hold"/>
                                        <p:tgtEl>
                                          <p:spTgt spid="4506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5065"/>
                                        </p:tgtEl>
                                        <p:attrNameLst>
                                          <p:attrName>style.visibility</p:attrName>
                                        </p:attrNameLst>
                                      </p:cBhvr>
                                      <p:to>
                                        <p:strVal val="visible"/>
                                      </p:to>
                                    </p:set>
                                    <p:anim calcmode="lin" valueType="num">
                                      <p:cBhvr additive="base">
                                        <p:cTn id="19" dur="500" fill="hold"/>
                                        <p:tgtEl>
                                          <p:spTgt spid="45065"/>
                                        </p:tgtEl>
                                        <p:attrNameLst>
                                          <p:attrName>ppt_x</p:attrName>
                                        </p:attrNameLst>
                                      </p:cBhvr>
                                      <p:tavLst>
                                        <p:tav tm="0">
                                          <p:val>
                                            <p:strVal val="#ppt_x"/>
                                          </p:val>
                                        </p:tav>
                                        <p:tav tm="100000">
                                          <p:val>
                                            <p:strVal val="#ppt_x"/>
                                          </p:val>
                                        </p:tav>
                                      </p:tavLst>
                                    </p:anim>
                                    <p:anim calcmode="lin" valueType="num">
                                      <p:cBhvr additive="base">
                                        <p:cTn id="20" dur="500" fill="hold"/>
                                        <p:tgtEl>
                                          <p:spTgt spid="4506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5066"/>
                                        </p:tgtEl>
                                        <p:attrNameLst>
                                          <p:attrName>style.visibility</p:attrName>
                                        </p:attrNameLst>
                                      </p:cBhvr>
                                      <p:to>
                                        <p:strVal val="visible"/>
                                      </p:to>
                                    </p:set>
                                    <p:anim calcmode="lin" valueType="num">
                                      <p:cBhvr additive="base">
                                        <p:cTn id="25" dur="500" fill="hold"/>
                                        <p:tgtEl>
                                          <p:spTgt spid="45066"/>
                                        </p:tgtEl>
                                        <p:attrNameLst>
                                          <p:attrName>ppt_x</p:attrName>
                                        </p:attrNameLst>
                                      </p:cBhvr>
                                      <p:tavLst>
                                        <p:tav tm="0">
                                          <p:val>
                                            <p:strVal val="#ppt_x"/>
                                          </p:val>
                                        </p:tav>
                                        <p:tav tm="100000">
                                          <p:val>
                                            <p:strVal val="#ppt_x"/>
                                          </p:val>
                                        </p:tav>
                                      </p:tavLst>
                                    </p:anim>
                                    <p:anim calcmode="lin" valueType="num">
                                      <p:cBhvr additive="base">
                                        <p:cTn id="26" dur="500" fill="hold"/>
                                        <p:tgtEl>
                                          <p:spTgt spid="4506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5067"/>
                                        </p:tgtEl>
                                        <p:attrNameLst>
                                          <p:attrName>style.visibility</p:attrName>
                                        </p:attrNameLst>
                                      </p:cBhvr>
                                      <p:to>
                                        <p:strVal val="visible"/>
                                      </p:to>
                                    </p:set>
                                    <p:anim calcmode="lin" valueType="num">
                                      <p:cBhvr additive="base">
                                        <p:cTn id="37" dur="500" fill="hold"/>
                                        <p:tgtEl>
                                          <p:spTgt spid="45067"/>
                                        </p:tgtEl>
                                        <p:attrNameLst>
                                          <p:attrName>ppt_x</p:attrName>
                                        </p:attrNameLst>
                                      </p:cBhvr>
                                      <p:tavLst>
                                        <p:tav tm="0">
                                          <p:val>
                                            <p:strVal val="#ppt_x"/>
                                          </p:val>
                                        </p:tav>
                                        <p:tav tm="100000">
                                          <p:val>
                                            <p:strVal val="#ppt_x"/>
                                          </p:val>
                                        </p:tav>
                                      </p:tavLst>
                                    </p:anim>
                                    <p:anim calcmode="lin" valueType="num">
                                      <p:cBhvr additive="base">
                                        <p:cTn id="38" dur="500" fill="hold"/>
                                        <p:tgtEl>
                                          <p:spTgt spid="4506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5068"/>
                                        </p:tgtEl>
                                        <p:attrNameLst>
                                          <p:attrName>style.visibility</p:attrName>
                                        </p:attrNameLst>
                                      </p:cBhvr>
                                      <p:to>
                                        <p:strVal val="visible"/>
                                      </p:to>
                                    </p:set>
                                    <p:anim calcmode="lin" valueType="num">
                                      <p:cBhvr additive="base">
                                        <p:cTn id="43" dur="500" fill="hold"/>
                                        <p:tgtEl>
                                          <p:spTgt spid="45068"/>
                                        </p:tgtEl>
                                        <p:attrNameLst>
                                          <p:attrName>ppt_x</p:attrName>
                                        </p:attrNameLst>
                                      </p:cBhvr>
                                      <p:tavLst>
                                        <p:tav tm="0">
                                          <p:val>
                                            <p:strVal val="#ppt_x"/>
                                          </p:val>
                                        </p:tav>
                                        <p:tav tm="100000">
                                          <p:val>
                                            <p:strVal val="#ppt_x"/>
                                          </p:val>
                                        </p:tav>
                                      </p:tavLst>
                                    </p:anim>
                                    <p:anim calcmode="lin" valueType="num">
                                      <p:cBhvr additive="base">
                                        <p:cTn id="44" dur="500" fill="hold"/>
                                        <p:tgtEl>
                                          <p:spTgt spid="4506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64" presetClass="path" presetSubtype="0" accel="50000" decel="50000" fill="hold" grpId="1" nodeType="clickEffect">
                                  <p:stCondLst>
                                    <p:cond delay="0"/>
                                  </p:stCondLst>
                                  <p:childTnLst>
                                    <p:animMotion origin="layout" path="M 3.33333E-6 -4.44444E-6 L 3.33333E-6 -0.22777 " pathEditMode="relative" rAng="0" ptsTypes="AA">
                                      <p:cBhvr>
                                        <p:cTn id="48" dur="5000" fill="hold"/>
                                        <p:tgtEl>
                                          <p:spTgt spid="45064"/>
                                        </p:tgtEl>
                                        <p:attrNameLst>
                                          <p:attrName>ppt_x</p:attrName>
                                          <p:attrName>ppt_y</p:attrName>
                                        </p:attrNameLst>
                                      </p:cBhvr>
                                      <p:rCtr x="0" y="-114"/>
                                    </p:animMotion>
                                  </p:childTnLst>
                                </p:cTn>
                              </p:par>
                              <p:par>
                                <p:cTn id="49" presetID="64" presetClass="path" presetSubtype="0" accel="50000" decel="50000" fill="hold" grpId="1" nodeType="withEffect">
                                  <p:stCondLst>
                                    <p:cond delay="0"/>
                                  </p:stCondLst>
                                  <p:childTnLst>
                                    <p:animMotion origin="layout" path="M -3.33333E-6 -2.1316E-6 L -3.33333E-6 -0.59499 " pathEditMode="relative" rAng="0" ptsTypes="AA">
                                      <p:cBhvr>
                                        <p:cTn id="50" dur="5000" fill="hold"/>
                                        <p:tgtEl>
                                          <p:spTgt spid="45065"/>
                                        </p:tgtEl>
                                        <p:attrNameLst>
                                          <p:attrName>ppt_x</p:attrName>
                                          <p:attrName>ppt_y</p:attrName>
                                        </p:attrNameLst>
                                      </p:cBhvr>
                                      <p:rCtr x="0" y="-297"/>
                                    </p:animMotion>
                                  </p:childTnLst>
                                </p:cTn>
                              </p:par>
                              <p:par>
                                <p:cTn id="51" presetID="64" presetClass="path" presetSubtype="0" accel="50000" decel="50000" fill="hold" grpId="1" nodeType="withEffect">
                                  <p:stCondLst>
                                    <p:cond delay="0"/>
                                  </p:stCondLst>
                                  <p:childTnLst>
                                    <p:animMotion origin="layout" path="M -3.33333E-6 -4.44444E-6 L -3.33333E-6 -0.46111 " pathEditMode="relative" rAng="0" ptsTypes="AA">
                                      <p:cBhvr>
                                        <p:cTn id="52" dur="5000" fill="hold"/>
                                        <p:tgtEl>
                                          <p:spTgt spid="45066"/>
                                        </p:tgtEl>
                                        <p:attrNameLst>
                                          <p:attrName>ppt_x</p:attrName>
                                          <p:attrName>ppt_y</p:attrName>
                                        </p:attrNameLst>
                                      </p:cBhvr>
                                      <p:rCtr x="0" y="-231"/>
                                    </p:animMotion>
                                  </p:childTnLst>
                                </p:cTn>
                              </p:par>
                              <p:par>
                                <p:cTn id="53" presetID="64" presetClass="path" presetSubtype="0" accel="50000" decel="50000" fill="hold" grpId="1" nodeType="withEffect">
                                  <p:stCondLst>
                                    <p:cond delay="0"/>
                                  </p:stCondLst>
                                  <p:childTnLst>
                                    <p:animMotion origin="layout" path="M 3.33333E-6 1.52919E-6 L 3.33333E-6 -0.72289 " pathEditMode="relative" rAng="0" ptsTypes="AA">
                                      <p:cBhvr>
                                        <p:cTn id="54" dur="5000" fill="hold"/>
                                        <p:tgtEl>
                                          <p:spTgt spid="45068"/>
                                        </p:tgtEl>
                                        <p:attrNameLst>
                                          <p:attrName>ppt_x</p:attrName>
                                          <p:attrName>ppt_y</p:attrName>
                                        </p:attrNameLst>
                                      </p:cBhvr>
                                      <p:rCtr x="0" y="-36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3" grpId="0" animBg="1"/>
      <p:bldP spid="45064" grpId="0" animBg="1"/>
      <p:bldP spid="45064" grpId="1" animBg="1"/>
      <p:bldP spid="45065" grpId="0" animBg="1"/>
      <p:bldP spid="45065" grpId="1" animBg="1"/>
      <p:bldP spid="45066" grpId="0" animBg="1"/>
      <p:bldP spid="45066" grpId="1" animBg="1"/>
      <p:bldP spid="45067" grpId="0" animBg="1"/>
      <p:bldP spid="45068" grpId="0" animBg="1"/>
      <p:bldP spid="45068"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762000" y="1524000"/>
            <a:ext cx="7620000" cy="5246688"/>
          </a:xfrm>
          <a:prstGeom prst="rect">
            <a:avLst/>
          </a:prstGeom>
          <a:noFill/>
          <a:ln w="38100">
            <a:solidFill>
              <a:schemeClr val="tx1"/>
            </a:solidFill>
            <a:miter lim="800000"/>
            <a:headEnd/>
            <a:tailEnd/>
          </a:ln>
          <a:effectLst/>
        </p:spPr>
        <p:txBody>
          <a:bodyPr>
            <a:spAutoFit/>
          </a:bodyPr>
          <a:lstStyle/>
          <a:p>
            <a:pPr>
              <a:spcBef>
                <a:spcPct val="50000"/>
              </a:spcBef>
              <a:buFontTx/>
              <a:buChar char="•"/>
            </a:pPr>
            <a:r>
              <a:rPr lang="en-US" dirty="0">
                <a:latin typeface="Comic Sans MS" pitchFamily="66" charset="0"/>
              </a:rPr>
              <a:t>  </a:t>
            </a:r>
            <a:r>
              <a:rPr lang="en-US" b="0" u="sng" dirty="0">
                <a:latin typeface="Comic Sans MS" pitchFamily="66" charset="0"/>
              </a:rPr>
              <a:t>Liquid Chromatography</a:t>
            </a:r>
            <a:r>
              <a:rPr lang="en-US" dirty="0">
                <a:latin typeface="Comic Sans MS" pitchFamily="66" charset="0"/>
              </a:rPr>
              <a:t> – </a:t>
            </a:r>
            <a:r>
              <a:rPr lang="en-US" sz="2000" b="0" dirty="0">
                <a:latin typeface="Comic Sans MS" pitchFamily="66" charset="0"/>
              </a:rPr>
              <a:t>separates liquid samples 	with a 	liquid solvent (mobile phase) and a column 	composed of solid beads (stationary phase)</a:t>
            </a:r>
          </a:p>
          <a:p>
            <a:pPr>
              <a:spcBef>
                <a:spcPct val="50000"/>
              </a:spcBef>
              <a:buFontTx/>
              <a:buChar char="•"/>
            </a:pPr>
            <a:r>
              <a:rPr lang="en-US" dirty="0">
                <a:latin typeface="Comic Sans MS" pitchFamily="66" charset="0"/>
              </a:rPr>
              <a:t>  </a:t>
            </a:r>
            <a:r>
              <a:rPr lang="en-US" b="0" u="sng" dirty="0">
                <a:latin typeface="Comic Sans MS" pitchFamily="66" charset="0"/>
              </a:rPr>
              <a:t>Gas Chromatography</a:t>
            </a:r>
            <a:r>
              <a:rPr lang="en-US" dirty="0">
                <a:latin typeface="Comic Sans MS" pitchFamily="66" charset="0"/>
              </a:rPr>
              <a:t> – </a:t>
            </a:r>
            <a:r>
              <a:rPr lang="en-US" sz="2000" b="0" dirty="0">
                <a:latin typeface="Comic Sans MS" pitchFamily="66" charset="0"/>
              </a:rPr>
              <a:t>separates vaporized samples 	with a carrier gas (mobile phase) and a column 	composed of a 	liquid or of solid beads (stationary 	phase)</a:t>
            </a:r>
          </a:p>
          <a:p>
            <a:pPr>
              <a:spcBef>
                <a:spcPct val="50000"/>
              </a:spcBef>
              <a:buFontTx/>
              <a:buChar char="•"/>
            </a:pPr>
            <a:r>
              <a:rPr lang="en-US" dirty="0">
                <a:latin typeface="Comic Sans MS" pitchFamily="66" charset="0"/>
              </a:rPr>
              <a:t>  </a:t>
            </a:r>
            <a:r>
              <a:rPr lang="en-US" b="0" u="sng" dirty="0">
                <a:latin typeface="Comic Sans MS" pitchFamily="66" charset="0"/>
              </a:rPr>
              <a:t>Paper Chromatography</a:t>
            </a:r>
            <a:r>
              <a:rPr lang="en-US" dirty="0">
                <a:latin typeface="Comic Sans MS" pitchFamily="66" charset="0"/>
              </a:rPr>
              <a:t> – </a:t>
            </a:r>
            <a:r>
              <a:rPr lang="en-US" sz="2000" b="0" dirty="0">
                <a:latin typeface="Comic Sans MS" pitchFamily="66" charset="0"/>
              </a:rPr>
              <a:t>separates dried liquid 	samples with a liquid solvent (mobile phase) and a 	paper strip (stationary phase)</a:t>
            </a:r>
          </a:p>
          <a:p>
            <a:pPr>
              <a:spcBef>
                <a:spcPct val="50000"/>
              </a:spcBef>
              <a:buFontTx/>
              <a:buChar char="•"/>
            </a:pPr>
            <a:r>
              <a:rPr lang="en-US" dirty="0" smtClean="0">
                <a:latin typeface="Comic Sans MS" pitchFamily="66" charset="0"/>
              </a:rPr>
              <a:t>  </a:t>
            </a:r>
            <a:r>
              <a:rPr lang="en-US" b="0" u="sng" dirty="0" smtClean="0">
                <a:latin typeface="Comic Sans MS" pitchFamily="66" charset="0"/>
              </a:rPr>
              <a:t>Thin-Layer Chromatography</a:t>
            </a:r>
            <a:r>
              <a:rPr lang="en-US" dirty="0" smtClean="0">
                <a:latin typeface="Comic Sans MS" pitchFamily="66" charset="0"/>
              </a:rPr>
              <a:t> – </a:t>
            </a:r>
            <a:r>
              <a:rPr lang="en-US" sz="2000" b="0" dirty="0" smtClean="0">
                <a:latin typeface="Comic Sans MS" pitchFamily="66" charset="0"/>
              </a:rPr>
              <a:t>separates dried liquid 	samples with a liquid solvent (mobile phase) and a glass 	plate covered 	with a thin layer of alumina or silica gel 	(stationary phase)</a:t>
            </a:r>
            <a:r>
              <a:rPr lang="en-US" dirty="0" smtClean="0">
                <a:latin typeface="Comic Sans MS" pitchFamily="66" charset="0"/>
              </a:rPr>
              <a:t>   </a:t>
            </a:r>
            <a:endParaRPr lang="en-US" dirty="0">
              <a:latin typeface="Comic Sans MS" pitchFamily="66" charset="0"/>
            </a:endParaRPr>
          </a:p>
        </p:txBody>
      </p:sp>
      <p:sp>
        <p:nvSpPr>
          <p:cNvPr id="27691" name="Rectangle 43"/>
          <p:cNvSpPr>
            <a:spLocks noChangeArrowheads="1"/>
          </p:cNvSpPr>
          <p:nvPr/>
        </p:nvSpPr>
        <p:spPr bwMode="auto">
          <a:xfrm>
            <a:off x="685800" y="304800"/>
            <a:ext cx="7772400" cy="1143000"/>
          </a:xfrm>
          <a:prstGeom prst="rect">
            <a:avLst/>
          </a:prstGeom>
          <a:noFill/>
          <a:ln w="9525">
            <a:noFill/>
            <a:miter lim="800000"/>
            <a:headEnd/>
            <a:tailEnd/>
          </a:ln>
          <a:effectLst/>
        </p:spPr>
        <p:txBody>
          <a:bodyPr anchor="ctr"/>
          <a:lstStyle/>
          <a:p>
            <a:pPr algn="ctr"/>
            <a:r>
              <a:rPr lang="en-US" sz="4400">
                <a:solidFill>
                  <a:srgbClr val="FF0000"/>
                </a:solidFill>
              </a:rPr>
              <a:t>Types of Chromatography</a:t>
            </a:r>
          </a:p>
        </p:txBody>
      </p:sp>
      <p:sp>
        <p:nvSpPr>
          <p:cNvPr id="27695" name="Rectangle 47"/>
          <p:cNvSpPr>
            <a:spLocks noGrp="1" noChangeArrowheads="1"/>
          </p:cNvSpPr>
          <p:nvPr>
            <p:ph type="title"/>
          </p:nvPr>
        </p:nvSpPr>
        <p:spPr/>
        <p:txBody>
          <a:bodyPr/>
          <a:lstStyle/>
          <a:p>
            <a:r>
              <a:rPr lang="en-US" b="0"/>
              <a:t>Types of Chromatography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228600" y="4789488"/>
            <a:ext cx="5640388" cy="2068512"/>
            <a:chOff x="280" y="809"/>
            <a:chExt cx="3857" cy="1303"/>
          </a:xfrm>
        </p:grpSpPr>
        <p:pic>
          <p:nvPicPr>
            <p:cNvPr id="4109" name="Picture 4"/>
            <p:cNvPicPr>
              <a:picLocks noChangeAspect="1" noChangeArrowheads="1"/>
            </p:cNvPicPr>
            <p:nvPr/>
          </p:nvPicPr>
          <p:blipFill>
            <a:blip r:embed="rId2" cstate="print"/>
            <a:srcRect b="4482"/>
            <a:stretch>
              <a:fillRect/>
            </a:stretch>
          </p:blipFill>
          <p:spPr bwMode="auto">
            <a:xfrm>
              <a:off x="280" y="817"/>
              <a:ext cx="3648" cy="1295"/>
            </a:xfrm>
            <a:prstGeom prst="rect">
              <a:avLst/>
            </a:prstGeom>
            <a:noFill/>
            <a:ln w="9525">
              <a:noFill/>
              <a:miter lim="800000"/>
              <a:headEnd/>
              <a:tailEnd/>
            </a:ln>
          </p:spPr>
        </p:pic>
        <p:sp>
          <p:nvSpPr>
            <p:cNvPr id="4110" name="Text Box 5"/>
            <p:cNvSpPr txBox="1">
              <a:spLocks noChangeArrowheads="1"/>
            </p:cNvSpPr>
            <p:nvPr/>
          </p:nvSpPr>
          <p:spPr bwMode="auto">
            <a:xfrm>
              <a:off x="1583" y="809"/>
              <a:ext cx="2554" cy="775"/>
            </a:xfrm>
            <a:prstGeom prst="rect">
              <a:avLst/>
            </a:prstGeom>
            <a:noFill/>
            <a:ln w="9525">
              <a:noFill/>
              <a:miter lim="800000"/>
              <a:headEnd/>
              <a:tailEnd/>
            </a:ln>
          </p:spPr>
          <p:txBody>
            <a:bodyPr>
              <a:spAutoFit/>
            </a:bodyPr>
            <a:lstStyle/>
            <a:p>
              <a:pPr algn="just"/>
              <a:r>
                <a:rPr lang="en-US" b="1">
                  <a:latin typeface="Times New Roman" pitchFamily="18" charset="0"/>
                </a:rPr>
                <a:t>Gas Chromatography</a:t>
              </a:r>
              <a:endParaRPr lang="en-US">
                <a:latin typeface="Times New Roman" pitchFamily="18" charset="0"/>
              </a:endParaRPr>
            </a:p>
            <a:p>
              <a:pPr algn="just"/>
              <a:r>
                <a:rPr lang="en-US" sz="1400">
                  <a:latin typeface="Times New Roman" pitchFamily="18" charset="0"/>
                </a:rPr>
                <a:t>Used to determine the chemical composition of unknown substances, such as the different compounds in gasoline shown by each separate peak in the graph below.</a:t>
              </a:r>
            </a:p>
          </p:txBody>
        </p:sp>
      </p:grpSp>
      <p:grpSp>
        <p:nvGrpSpPr>
          <p:cNvPr id="3" name="Group 9"/>
          <p:cNvGrpSpPr>
            <a:grpSpLocks/>
          </p:cNvGrpSpPr>
          <p:nvPr/>
        </p:nvGrpSpPr>
        <p:grpSpPr bwMode="auto">
          <a:xfrm>
            <a:off x="6134100" y="1054100"/>
            <a:ext cx="2781300" cy="5118100"/>
            <a:chOff x="4560" y="240"/>
            <a:chExt cx="2289" cy="3666"/>
          </a:xfrm>
        </p:grpSpPr>
        <p:pic>
          <p:nvPicPr>
            <p:cNvPr id="4107" name="Picture 7"/>
            <p:cNvPicPr>
              <a:picLocks noChangeAspect="1" noChangeArrowheads="1"/>
            </p:cNvPicPr>
            <p:nvPr/>
          </p:nvPicPr>
          <p:blipFill>
            <a:blip r:embed="rId3" cstate="print"/>
            <a:srcRect/>
            <a:stretch>
              <a:fillRect/>
            </a:stretch>
          </p:blipFill>
          <p:spPr bwMode="auto">
            <a:xfrm>
              <a:off x="4656" y="240"/>
              <a:ext cx="2160" cy="2754"/>
            </a:xfrm>
            <a:prstGeom prst="rect">
              <a:avLst/>
            </a:prstGeom>
            <a:noFill/>
            <a:ln w="9525">
              <a:noFill/>
              <a:miter lim="800000"/>
              <a:headEnd/>
              <a:tailEnd/>
            </a:ln>
          </p:spPr>
        </p:pic>
        <p:sp>
          <p:nvSpPr>
            <p:cNvPr id="4108" name="Text Box 8"/>
            <p:cNvSpPr txBox="1">
              <a:spLocks noChangeArrowheads="1"/>
            </p:cNvSpPr>
            <p:nvPr/>
          </p:nvSpPr>
          <p:spPr bwMode="auto">
            <a:xfrm>
              <a:off x="4560" y="3024"/>
              <a:ext cx="2289" cy="882"/>
            </a:xfrm>
            <a:prstGeom prst="rect">
              <a:avLst/>
            </a:prstGeom>
            <a:noFill/>
            <a:ln w="9525">
              <a:noFill/>
              <a:miter lim="800000"/>
              <a:headEnd/>
              <a:tailEnd/>
            </a:ln>
          </p:spPr>
          <p:txBody>
            <a:bodyPr>
              <a:spAutoFit/>
            </a:bodyPr>
            <a:lstStyle/>
            <a:p>
              <a:pPr algn="just"/>
              <a:r>
                <a:rPr lang="en-US" b="1">
                  <a:latin typeface="Times New Roman" pitchFamily="18" charset="0"/>
                </a:rPr>
                <a:t>Paper Chromatography</a:t>
              </a:r>
            </a:p>
            <a:p>
              <a:pPr algn="just"/>
              <a:r>
                <a:rPr lang="en-US" sz="1400">
                  <a:latin typeface="Times New Roman" pitchFamily="18" charset="0"/>
                </a:rPr>
                <a:t>Can be used to separate the components of inks, dyes, plant compounds (chlorophyll), make-up, and many other substances</a:t>
              </a:r>
            </a:p>
          </p:txBody>
        </p:sp>
      </p:grpSp>
      <p:grpSp>
        <p:nvGrpSpPr>
          <p:cNvPr id="4" name="Group 17"/>
          <p:cNvGrpSpPr>
            <a:grpSpLocks/>
          </p:cNvGrpSpPr>
          <p:nvPr/>
        </p:nvGrpSpPr>
        <p:grpSpPr bwMode="auto">
          <a:xfrm>
            <a:off x="76200" y="952500"/>
            <a:ext cx="3924300" cy="3314700"/>
            <a:chOff x="77" y="180"/>
            <a:chExt cx="2966" cy="2088"/>
          </a:xfrm>
        </p:grpSpPr>
        <p:pic>
          <p:nvPicPr>
            <p:cNvPr id="4105" name="Picture 11"/>
            <p:cNvPicPr>
              <a:picLocks noChangeAspect="1" noChangeArrowheads="1"/>
            </p:cNvPicPr>
            <p:nvPr/>
          </p:nvPicPr>
          <p:blipFill>
            <a:blip r:embed="rId4" cstate="print"/>
            <a:srcRect/>
            <a:stretch>
              <a:fillRect/>
            </a:stretch>
          </p:blipFill>
          <p:spPr bwMode="auto">
            <a:xfrm>
              <a:off x="77" y="192"/>
              <a:ext cx="1350" cy="2076"/>
            </a:xfrm>
            <a:prstGeom prst="rect">
              <a:avLst/>
            </a:prstGeom>
            <a:noFill/>
            <a:ln w="9525">
              <a:noFill/>
              <a:miter lim="800000"/>
              <a:headEnd/>
              <a:tailEnd/>
            </a:ln>
          </p:spPr>
        </p:pic>
        <p:sp>
          <p:nvSpPr>
            <p:cNvPr id="4106" name="Text Box 12"/>
            <p:cNvSpPr txBox="1">
              <a:spLocks noChangeArrowheads="1"/>
            </p:cNvSpPr>
            <p:nvPr/>
          </p:nvSpPr>
          <p:spPr bwMode="auto">
            <a:xfrm>
              <a:off x="941" y="180"/>
              <a:ext cx="2102" cy="504"/>
            </a:xfrm>
            <a:prstGeom prst="rect">
              <a:avLst/>
            </a:prstGeom>
            <a:solidFill>
              <a:schemeClr val="bg1"/>
            </a:solidFill>
            <a:ln w="9525">
              <a:noFill/>
              <a:miter lim="800000"/>
              <a:headEnd/>
              <a:tailEnd/>
            </a:ln>
          </p:spPr>
          <p:txBody>
            <a:bodyPr>
              <a:spAutoFit/>
            </a:bodyPr>
            <a:lstStyle/>
            <a:p>
              <a:pPr algn="just"/>
              <a:r>
                <a:rPr lang="en-US" b="1">
                  <a:latin typeface="Times New Roman" pitchFamily="18" charset="0"/>
                </a:rPr>
                <a:t>Liquid Chromatography</a:t>
              </a:r>
              <a:endParaRPr lang="en-US">
                <a:latin typeface="Times New Roman" pitchFamily="18" charset="0"/>
              </a:endParaRPr>
            </a:p>
            <a:p>
              <a:pPr algn="just"/>
              <a:r>
                <a:rPr lang="en-US" sz="1400">
                  <a:latin typeface="Times New Roman" pitchFamily="18" charset="0"/>
                </a:rPr>
                <a:t>Used to identify unknown plant pigments &amp; other compounds.</a:t>
              </a:r>
            </a:p>
          </p:txBody>
        </p:sp>
      </p:grpSp>
      <p:grpSp>
        <p:nvGrpSpPr>
          <p:cNvPr id="5" name="Group 16"/>
          <p:cNvGrpSpPr>
            <a:grpSpLocks/>
          </p:cNvGrpSpPr>
          <p:nvPr/>
        </p:nvGrpSpPr>
        <p:grpSpPr bwMode="auto">
          <a:xfrm>
            <a:off x="1870075" y="2133600"/>
            <a:ext cx="4149725" cy="2209800"/>
            <a:chOff x="1233" y="1504"/>
            <a:chExt cx="3271" cy="1587"/>
          </a:xfrm>
        </p:grpSpPr>
        <p:pic>
          <p:nvPicPr>
            <p:cNvPr id="4103" name="Picture 15"/>
            <p:cNvPicPr>
              <a:picLocks noChangeAspect="1" noChangeArrowheads="1"/>
            </p:cNvPicPr>
            <p:nvPr/>
          </p:nvPicPr>
          <p:blipFill>
            <a:blip r:embed="rId5" cstate="print"/>
            <a:srcRect l="16667" t="8333" r="22223" b="13268"/>
            <a:stretch>
              <a:fillRect/>
            </a:stretch>
          </p:blipFill>
          <p:spPr bwMode="auto">
            <a:xfrm>
              <a:off x="1233" y="1504"/>
              <a:ext cx="928" cy="1587"/>
            </a:xfrm>
            <a:prstGeom prst="rect">
              <a:avLst/>
            </a:prstGeom>
            <a:noFill/>
            <a:ln w="9525">
              <a:noFill/>
              <a:miter lim="800000"/>
              <a:headEnd/>
              <a:tailEnd/>
            </a:ln>
          </p:spPr>
        </p:pic>
        <p:sp>
          <p:nvSpPr>
            <p:cNvPr id="4104" name="Text Box 14"/>
            <p:cNvSpPr txBox="1">
              <a:spLocks noChangeArrowheads="1"/>
            </p:cNvSpPr>
            <p:nvPr/>
          </p:nvSpPr>
          <p:spPr bwMode="auto">
            <a:xfrm>
              <a:off x="2041" y="1886"/>
              <a:ext cx="2463" cy="884"/>
            </a:xfrm>
            <a:prstGeom prst="rect">
              <a:avLst/>
            </a:prstGeom>
            <a:noFill/>
            <a:ln w="9525">
              <a:noFill/>
              <a:miter lim="800000"/>
              <a:headEnd/>
              <a:tailEnd/>
            </a:ln>
          </p:spPr>
          <p:txBody>
            <a:bodyPr>
              <a:spAutoFit/>
            </a:bodyPr>
            <a:lstStyle/>
            <a:p>
              <a:pPr algn="just">
                <a:spcBef>
                  <a:spcPct val="50000"/>
                </a:spcBef>
              </a:pPr>
              <a:r>
                <a:rPr lang="en-US" b="1" dirty="0">
                  <a:latin typeface="Times New Roman" pitchFamily="18" charset="0"/>
                </a:rPr>
                <a:t>Thin-Layer </a:t>
              </a:r>
              <a:r>
                <a:rPr lang="en-US" b="1" dirty="0" smtClean="0">
                  <a:latin typeface="Times New Roman" pitchFamily="18" charset="0"/>
                </a:rPr>
                <a:t>Chromatography</a:t>
              </a:r>
            </a:p>
            <a:p>
              <a:pPr algn="just"/>
              <a:r>
                <a:rPr lang="en-US" sz="1400" dirty="0" smtClean="0">
                  <a:latin typeface="Times New Roman" pitchFamily="18" charset="0"/>
                </a:rPr>
                <a:t>Uses thin plastic or glass trays to identify the composition of pigments, chemicals, and other unknown substances.</a:t>
              </a:r>
              <a:endParaRPr lang="en-US" dirty="0">
                <a:latin typeface="Times New Roman" pitchFamily="18" charset="0"/>
              </a:endParaRPr>
            </a:p>
          </p:txBody>
        </p:sp>
      </p:grpSp>
      <p:sp>
        <p:nvSpPr>
          <p:cNvPr id="4102" name="Text Box 18"/>
          <p:cNvSpPr txBox="1">
            <a:spLocks noChangeArrowheads="1"/>
          </p:cNvSpPr>
          <p:nvPr/>
        </p:nvSpPr>
        <p:spPr bwMode="auto">
          <a:xfrm>
            <a:off x="0" y="0"/>
            <a:ext cx="9144000" cy="769938"/>
          </a:xfrm>
          <a:prstGeom prst="rect">
            <a:avLst/>
          </a:prstGeom>
          <a:gradFill rotWithShape="0">
            <a:gsLst>
              <a:gs pos="0">
                <a:srgbClr val="FF3399"/>
              </a:gs>
              <a:gs pos="25000">
                <a:srgbClr val="FF6633"/>
              </a:gs>
              <a:gs pos="50000">
                <a:srgbClr val="FFFF00"/>
              </a:gs>
              <a:gs pos="75000">
                <a:srgbClr val="01A78F"/>
              </a:gs>
              <a:gs pos="100000">
                <a:srgbClr val="3366FF"/>
              </a:gs>
            </a:gsLst>
            <a:lin ang="5400000"/>
          </a:gradFill>
          <a:ln w="28575">
            <a:noFill/>
            <a:miter lim="800000"/>
            <a:headEnd/>
            <a:tailEnd/>
          </a:ln>
        </p:spPr>
        <p:txBody>
          <a:bodyPr>
            <a:spAutoFit/>
          </a:bodyPr>
          <a:lstStyle/>
          <a:p>
            <a:pPr algn="ctr">
              <a:spcBef>
                <a:spcPct val="50000"/>
              </a:spcBef>
            </a:pPr>
            <a:r>
              <a:rPr lang="en-US" sz="4400" b="1">
                <a:latin typeface="Times New Roman" pitchFamily="18" charset="0"/>
              </a:rPr>
              <a:t>Examples of Chromatography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04800"/>
            <a:ext cx="7162800" cy="5821363"/>
          </a:xfrm>
        </p:spPr>
        <p:txBody>
          <a:bodyPr/>
          <a:lstStyle/>
          <a:p>
            <a:pPr>
              <a:buFont typeface="Arial" pitchFamily="34" charset="0"/>
              <a:buChar char="•"/>
            </a:pPr>
            <a:r>
              <a:rPr lang="en-US" b="1" dirty="0" err="1" smtClean="0"/>
              <a:t>Chorophyll</a:t>
            </a:r>
            <a:r>
              <a:rPr lang="en-US" b="1" dirty="0" smtClean="0"/>
              <a:t> a is the primary photosynthetic pigment in plants.</a:t>
            </a:r>
          </a:p>
          <a:p>
            <a:pPr>
              <a:buNone/>
            </a:pPr>
            <a:r>
              <a:rPr lang="en-US" b="1" dirty="0" smtClean="0"/>
              <a:t> </a:t>
            </a:r>
          </a:p>
          <a:p>
            <a:pPr>
              <a:buFont typeface="Arial" pitchFamily="34" charset="0"/>
              <a:buChar char="•"/>
            </a:pPr>
            <a:r>
              <a:rPr lang="en-US" b="1" dirty="0" smtClean="0"/>
              <a:t> A molecule of </a:t>
            </a:r>
            <a:r>
              <a:rPr lang="en-US" b="1" u="sng" dirty="0" smtClean="0"/>
              <a:t>chlorophyll a </a:t>
            </a:r>
            <a:r>
              <a:rPr lang="en-US" b="1" dirty="0" smtClean="0"/>
              <a:t>is located at the reaction center of </a:t>
            </a:r>
            <a:r>
              <a:rPr lang="en-US" b="1" dirty="0" err="1" smtClean="0"/>
              <a:t>photosystems</a:t>
            </a:r>
            <a:r>
              <a:rPr lang="en-US" b="1" dirty="0" smtClean="0"/>
              <a:t>(The </a:t>
            </a:r>
            <a:r>
              <a:rPr lang="en-US" b="1" dirty="0" err="1" smtClean="0"/>
              <a:t>photosystem</a:t>
            </a:r>
            <a:r>
              <a:rPr lang="en-US" b="1" dirty="0" smtClean="0"/>
              <a:t> is where the light reactions take place inside the </a:t>
            </a:r>
            <a:r>
              <a:rPr lang="en-US" b="1" dirty="0" err="1" smtClean="0"/>
              <a:t>thylakoids</a:t>
            </a:r>
            <a:r>
              <a:rPr lang="en-US" b="1" dirty="0" smtClean="0"/>
              <a:t> in plants).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85800"/>
            <a:ext cx="7772400" cy="5410200"/>
          </a:xfrm>
        </p:spPr>
        <p:txBody>
          <a:bodyPr/>
          <a:lstStyle/>
          <a:p>
            <a:pPr>
              <a:buFont typeface="Arial" pitchFamily="34" charset="0"/>
              <a:buChar char="•"/>
            </a:pPr>
            <a:r>
              <a:rPr lang="en-US" b="1" dirty="0" smtClean="0"/>
              <a:t> Other </a:t>
            </a:r>
            <a:r>
              <a:rPr lang="en-US" b="1" u="sng" dirty="0" smtClean="0"/>
              <a:t>chlorophyll a </a:t>
            </a:r>
            <a:r>
              <a:rPr lang="en-US" b="1" dirty="0" smtClean="0"/>
              <a:t>molecules, </a:t>
            </a:r>
            <a:r>
              <a:rPr lang="en-US" b="1" u="sng" dirty="0" smtClean="0"/>
              <a:t>chlorophyll b</a:t>
            </a:r>
            <a:r>
              <a:rPr lang="en-US" b="1" dirty="0" smtClean="0"/>
              <a:t>, and the </a:t>
            </a:r>
            <a:r>
              <a:rPr lang="en-US" b="1" u="sng" dirty="0" err="1" smtClean="0"/>
              <a:t>carotenoids</a:t>
            </a:r>
            <a:r>
              <a:rPr lang="en-US" b="1" dirty="0" smtClean="0"/>
              <a:t> (including </a:t>
            </a:r>
            <a:r>
              <a:rPr lang="en-US" b="1" dirty="0" err="1" smtClean="0"/>
              <a:t>caratones</a:t>
            </a:r>
            <a:r>
              <a:rPr lang="en-US" b="1" dirty="0" smtClean="0"/>
              <a:t> and xanthophylls)  capture light energy and transfer it to the chlorophyll a at the reaction center.  </a:t>
            </a:r>
            <a:endParaRPr lang="en-US" b="1" u="sng" dirty="0" smtClean="0"/>
          </a:p>
          <a:p>
            <a:pPr>
              <a:buNone/>
            </a:pPr>
            <a:r>
              <a:rPr lang="en-US" b="1" u="sng" dirty="0" smtClean="0"/>
              <a:t>Side Note:</a:t>
            </a:r>
          </a:p>
          <a:p>
            <a:pPr>
              <a:buFont typeface="Arial" pitchFamily="34" charset="0"/>
              <a:buChar char="•"/>
            </a:pPr>
            <a:r>
              <a:rPr lang="en-US" b="1" dirty="0" err="1" smtClean="0"/>
              <a:t>Carotenoids</a:t>
            </a:r>
            <a:r>
              <a:rPr lang="en-US" b="1" dirty="0" smtClean="0"/>
              <a:t> also protect the </a:t>
            </a:r>
            <a:r>
              <a:rPr lang="en-US" b="1" dirty="0" err="1" smtClean="0"/>
              <a:t>photosytems</a:t>
            </a:r>
            <a:r>
              <a:rPr lang="en-US" b="1" dirty="0" smtClean="0"/>
              <a:t> from the damaging effects of ultraviolet light.</a:t>
            </a:r>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to="" calcmode="lin" valueType="num">
                                      <p:cBhvr>
                                        <p:cTn id="7" dur="1" fill="hold"/>
                                        <p:tgtEl>
                                          <p:spTgt spid="3">
                                            <p:txEl>
                                              <p:pRg st="2" end="2"/>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to="" calcmode="lin" valueType="num">
                                      <p:cBhvr>
                                        <p:cTn id="1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52400" y="274638"/>
            <a:ext cx="8991600" cy="1249362"/>
          </a:xfrm>
        </p:spPr>
        <p:txBody>
          <a:bodyPr/>
          <a:lstStyle/>
          <a:p>
            <a:pPr eaLnBrk="1" hangingPunct="1"/>
            <a:r>
              <a:rPr lang="en-US" sz="3600" dirty="0" smtClean="0"/>
              <a:t>Factors that affect movement of molecules along chromatography paper</a:t>
            </a:r>
          </a:p>
        </p:txBody>
      </p:sp>
      <p:sp>
        <p:nvSpPr>
          <p:cNvPr id="6147" name="Rectangle 3"/>
          <p:cNvSpPr>
            <a:spLocks noGrp="1" noChangeArrowheads="1"/>
          </p:cNvSpPr>
          <p:nvPr>
            <p:ph type="body" idx="1"/>
          </p:nvPr>
        </p:nvSpPr>
        <p:spPr>
          <a:xfrm>
            <a:off x="304800" y="1752600"/>
            <a:ext cx="8305800" cy="5334000"/>
          </a:xfrm>
        </p:spPr>
        <p:txBody>
          <a:bodyPr/>
          <a:lstStyle/>
          <a:p>
            <a:pPr marL="609600" indent="-609600" eaLnBrk="1" hangingPunct="1">
              <a:buFontTx/>
              <a:buAutoNum type="arabicPeriod"/>
            </a:pPr>
            <a:r>
              <a:rPr lang="en-US" dirty="0" smtClean="0"/>
              <a:t>___________of molecule in solvent used</a:t>
            </a:r>
          </a:p>
          <a:p>
            <a:pPr marL="609600" indent="-609600" eaLnBrk="1" hangingPunct="1">
              <a:buFontTx/>
              <a:buNone/>
            </a:pPr>
            <a:r>
              <a:rPr lang="en-US" dirty="0" smtClean="0"/>
              <a:t>	(better it dissolves… farther it will move)</a:t>
            </a:r>
          </a:p>
          <a:p>
            <a:pPr marL="609600" indent="-609600" eaLnBrk="1" hangingPunct="1">
              <a:buFontTx/>
              <a:buNone/>
            </a:pPr>
            <a:r>
              <a:rPr lang="en-US" dirty="0" smtClean="0"/>
              <a:t>2. _____________of molecule </a:t>
            </a:r>
            <a:br>
              <a:rPr lang="en-US" dirty="0" smtClean="0"/>
            </a:br>
            <a:r>
              <a:rPr lang="en-US" dirty="0" smtClean="0"/>
              <a:t>	(bigger molecules move slower)</a:t>
            </a:r>
          </a:p>
          <a:p>
            <a:pPr marL="609600" indent="-609600" eaLnBrk="1" hangingPunct="1">
              <a:buFontTx/>
              <a:buNone/>
            </a:pPr>
            <a:r>
              <a:rPr lang="en-US" dirty="0" smtClean="0"/>
              <a:t>3. _____________ of paper used </a:t>
            </a:r>
          </a:p>
          <a:p>
            <a:pPr marL="609600" indent="-609600" eaLnBrk="1" hangingPunct="1">
              <a:buFontTx/>
              <a:buNone/>
            </a:pPr>
            <a:r>
              <a:rPr lang="en-US" dirty="0" smtClean="0"/>
              <a:t>	 (Attraction of molecules to paper)</a:t>
            </a:r>
          </a:p>
          <a:p>
            <a:pPr marL="609600" indent="-609600" eaLnBrk="1" hangingPunct="1">
              <a:buFontTx/>
              <a:buNone/>
            </a:pPr>
            <a:r>
              <a:rPr lang="en-US" dirty="0" smtClean="0"/>
              <a:t>4. __________allowed to run</a:t>
            </a:r>
          </a:p>
        </p:txBody>
      </p:sp>
      <p:sp>
        <p:nvSpPr>
          <p:cNvPr id="7172" name="Rectangle 4"/>
          <p:cNvSpPr>
            <a:spLocks noChangeArrowheads="1"/>
          </p:cNvSpPr>
          <p:nvPr/>
        </p:nvSpPr>
        <p:spPr bwMode="auto">
          <a:xfrm>
            <a:off x="1219200" y="1676400"/>
            <a:ext cx="2012950" cy="641350"/>
          </a:xfrm>
          <a:prstGeom prst="rect">
            <a:avLst/>
          </a:prstGeom>
          <a:noFill/>
          <a:ln w="9525">
            <a:noFill/>
            <a:miter lim="800000"/>
            <a:headEnd/>
            <a:tailEnd/>
          </a:ln>
        </p:spPr>
        <p:txBody>
          <a:bodyPr wrap="none">
            <a:spAutoFit/>
          </a:bodyPr>
          <a:lstStyle/>
          <a:p>
            <a:r>
              <a:rPr lang="en-US" dirty="0">
                <a:solidFill>
                  <a:schemeClr val="accent2"/>
                </a:solidFill>
              </a:rPr>
              <a:t>Solubility</a:t>
            </a:r>
          </a:p>
        </p:txBody>
      </p:sp>
      <p:sp>
        <p:nvSpPr>
          <p:cNvPr id="7173" name="Rectangle 5"/>
          <p:cNvSpPr>
            <a:spLocks noChangeArrowheads="1"/>
          </p:cNvSpPr>
          <p:nvPr/>
        </p:nvSpPr>
        <p:spPr bwMode="auto">
          <a:xfrm>
            <a:off x="1371600" y="3886200"/>
            <a:ext cx="1073150" cy="641350"/>
          </a:xfrm>
          <a:prstGeom prst="rect">
            <a:avLst/>
          </a:prstGeom>
          <a:noFill/>
          <a:ln w="9525">
            <a:noFill/>
            <a:miter lim="800000"/>
            <a:headEnd/>
            <a:tailEnd/>
          </a:ln>
        </p:spPr>
        <p:txBody>
          <a:bodyPr wrap="none">
            <a:spAutoFit/>
          </a:bodyPr>
          <a:lstStyle/>
          <a:p>
            <a:r>
              <a:rPr lang="en-US" dirty="0">
                <a:solidFill>
                  <a:schemeClr val="accent2"/>
                </a:solidFill>
              </a:rPr>
              <a:t>Size</a:t>
            </a:r>
          </a:p>
        </p:txBody>
      </p:sp>
      <p:sp>
        <p:nvSpPr>
          <p:cNvPr id="7174" name="Rectangle 6"/>
          <p:cNvSpPr>
            <a:spLocks noChangeArrowheads="1"/>
          </p:cNvSpPr>
          <p:nvPr/>
        </p:nvSpPr>
        <p:spPr bwMode="auto">
          <a:xfrm>
            <a:off x="1295400" y="5029200"/>
            <a:ext cx="1758950" cy="641350"/>
          </a:xfrm>
          <a:prstGeom prst="rect">
            <a:avLst/>
          </a:prstGeom>
          <a:noFill/>
          <a:ln w="9525">
            <a:noFill/>
            <a:miter lim="800000"/>
            <a:headEnd/>
            <a:tailEnd/>
          </a:ln>
        </p:spPr>
        <p:txBody>
          <a:bodyPr wrap="none">
            <a:spAutoFit/>
          </a:bodyPr>
          <a:lstStyle/>
          <a:p>
            <a:r>
              <a:rPr lang="en-US" dirty="0">
                <a:solidFill>
                  <a:schemeClr val="accent2"/>
                </a:solidFill>
              </a:rPr>
              <a:t>Surface</a:t>
            </a:r>
          </a:p>
        </p:txBody>
      </p:sp>
      <p:sp>
        <p:nvSpPr>
          <p:cNvPr id="7175" name="Rectangle 7"/>
          <p:cNvSpPr>
            <a:spLocks noChangeArrowheads="1"/>
          </p:cNvSpPr>
          <p:nvPr/>
        </p:nvSpPr>
        <p:spPr bwMode="auto">
          <a:xfrm>
            <a:off x="1447800" y="6216650"/>
            <a:ext cx="1200150" cy="641350"/>
          </a:xfrm>
          <a:prstGeom prst="rect">
            <a:avLst/>
          </a:prstGeom>
          <a:noFill/>
          <a:ln w="9525">
            <a:noFill/>
            <a:miter lim="800000"/>
            <a:headEnd/>
            <a:tailEnd/>
          </a:ln>
        </p:spPr>
        <p:txBody>
          <a:bodyPr wrap="none">
            <a:spAutoFit/>
          </a:bodyPr>
          <a:lstStyle/>
          <a:p>
            <a:r>
              <a:rPr lang="en-US" dirty="0">
                <a:solidFill>
                  <a:schemeClr val="accent2"/>
                </a:solidFill>
              </a:rPr>
              <a:t>Time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p:bldP spid="7173" grpId="0"/>
      <p:bldP spid="7174" grpId="0"/>
      <p:bldP spid="717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304800"/>
            <a:ext cx="7772400" cy="1143000"/>
          </a:xfrm>
        </p:spPr>
        <p:txBody>
          <a:bodyPr/>
          <a:lstStyle/>
          <a:p>
            <a:r>
              <a:rPr lang="en-US" b="0" dirty="0"/>
              <a:t>Overview of the Experiment</a:t>
            </a:r>
          </a:p>
        </p:txBody>
      </p:sp>
      <p:sp>
        <p:nvSpPr>
          <p:cNvPr id="4099" name="Rectangle 3"/>
          <p:cNvSpPr>
            <a:spLocks noGrp="1" noChangeArrowheads="1"/>
          </p:cNvSpPr>
          <p:nvPr>
            <p:ph type="body" idx="1"/>
          </p:nvPr>
        </p:nvSpPr>
        <p:spPr>
          <a:xfrm>
            <a:off x="1295400" y="1752600"/>
            <a:ext cx="6553200" cy="4267200"/>
          </a:xfrm>
          <a:ln w="38100">
            <a:solidFill>
              <a:schemeClr val="tx1"/>
            </a:solidFill>
          </a:ln>
        </p:spPr>
        <p:txBody>
          <a:bodyPr/>
          <a:lstStyle/>
          <a:p>
            <a:pPr>
              <a:lnSpc>
                <a:spcPct val="90000"/>
              </a:lnSpc>
              <a:buFontTx/>
              <a:buNone/>
            </a:pPr>
            <a:r>
              <a:rPr lang="en-US" sz="2400" b="1" u="sng" dirty="0">
                <a:effectLst>
                  <a:outerShdw blurRad="38100" dist="38100" dir="2700000" algn="tl">
                    <a:srgbClr val="000000">
                      <a:alpha val="43137"/>
                    </a:srgbClr>
                  </a:outerShdw>
                </a:effectLst>
              </a:rPr>
              <a:t>Purpose:</a:t>
            </a:r>
            <a:r>
              <a:rPr lang="en-US" sz="2800" b="1" u="sng" dirty="0">
                <a:effectLst>
                  <a:outerShdw blurRad="38100" dist="38100" dir="2700000" algn="tl">
                    <a:srgbClr val="000000">
                      <a:alpha val="43137"/>
                    </a:srgbClr>
                  </a:outerShdw>
                </a:effectLst>
              </a:rPr>
              <a:t> </a:t>
            </a:r>
          </a:p>
          <a:p>
            <a:pPr>
              <a:lnSpc>
                <a:spcPct val="90000"/>
              </a:lnSpc>
              <a:buFontTx/>
              <a:buNone/>
            </a:pPr>
            <a:r>
              <a:rPr lang="en-US" sz="2200" b="1" dirty="0"/>
              <a:t>	To introduce students to the principles and terminology of chromatography and demonstrate separation of the </a:t>
            </a:r>
            <a:r>
              <a:rPr lang="en-US" sz="2200" b="1" dirty="0" smtClean="0"/>
              <a:t>pigments </a:t>
            </a:r>
            <a:r>
              <a:rPr lang="en-US" sz="2200" b="1" dirty="0"/>
              <a:t>in </a:t>
            </a:r>
            <a:r>
              <a:rPr lang="en-US" sz="2200" b="1" dirty="0" smtClean="0"/>
              <a:t>leaves </a:t>
            </a:r>
            <a:r>
              <a:rPr lang="en-US" sz="2200" b="1" dirty="0"/>
              <a:t>with paper chromatography</a:t>
            </a:r>
            <a:r>
              <a:rPr lang="en-US" sz="2200" b="1" dirty="0" smtClean="0"/>
              <a:t>.</a:t>
            </a:r>
          </a:p>
          <a:p>
            <a:pPr>
              <a:lnSpc>
                <a:spcPct val="90000"/>
              </a:lnSpc>
              <a:buFontTx/>
              <a:buNone/>
            </a:pPr>
            <a:endParaRPr lang="en-US" sz="2200" b="1" dirty="0" smtClean="0"/>
          </a:p>
          <a:p>
            <a:pPr>
              <a:lnSpc>
                <a:spcPct val="90000"/>
              </a:lnSpc>
              <a:buFontTx/>
              <a:buNone/>
            </a:pPr>
            <a:r>
              <a:rPr lang="en-US" sz="2200" b="1" dirty="0" smtClean="0"/>
              <a:t>I will be able to understand the process of paper chromatography and the differences in plant pigments.</a:t>
            </a:r>
          </a:p>
          <a:p>
            <a:pPr>
              <a:lnSpc>
                <a:spcPct val="90000"/>
              </a:lnSpc>
              <a:buFontTx/>
              <a:buNone/>
            </a:pPr>
            <a:r>
              <a:rPr lang="en-US" sz="2200" b="1" dirty="0" smtClean="0"/>
              <a:t>I will also be able answer the question: “Why do leaves change color in Autumn?”</a:t>
            </a:r>
            <a:endParaRPr lang="en-US" sz="2200" b="1" dirty="0"/>
          </a:p>
          <a:p>
            <a:pPr>
              <a:lnSpc>
                <a:spcPct val="90000"/>
              </a:lnSpc>
            </a:pPr>
            <a:endParaRPr lang="en-US"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ipe(down)">
                                      <p:cBhvr>
                                        <p:cTn id="7" dur="580">
                                          <p:stCondLst>
                                            <p:cond delay="0"/>
                                          </p:stCondLst>
                                        </p:cTn>
                                        <p:tgtEl>
                                          <p:spTgt spid="4098"/>
                                        </p:tgtEl>
                                      </p:cBhvr>
                                    </p:animEffect>
                                    <p:anim calcmode="lin" valueType="num">
                                      <p:cBhvr>
                                        <p:cTn id="8" dur="1822" tmFilter="0,0; 0.14,0.36; 0.43,0.73; 0.71,0.91; 1.0,1.0">
                                          <p:stCondLst>
                                            <p:cond delay="0"/>
                                          </p:stCondLst>
                                        </p:cTn>
                                        <p:tgtEl>
                                          <p:spTgt spid="409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09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09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09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098"/>
                                        </p:tgtEl>
                                        <p:attrNameLst>
                                          <p:attrName>ppt_y</p:attrName>
                                        </p:attrNameLst>
                                      </p:cBhvr>
                                      <p:tavLst>
                                        <p:tav tm="0" fmla="#ppt_y-sin(pi*$)/81">
                                          <p:val>
                                            <p:fltVal val="0"/>
                                          </p:val>
                                        </p:tav>
                                        <p:tav tm="100000">
                                          <p:val>
                                            <p:fltVal val="1"/>
                                          </p:val>
                                        </p:tav>
                                      </p:tavLst>
                                    </p:anim>
                                    <p:animScale>
                                      <p:cBhvr>
                                        <p:cTn id="13" dur="26">
                                          <p:stCondLst>
                                            <p:cond delay="650"/>
                                          </p:stCondLst>
                                        </p:cTn>
                                        <p:tgtEl>
                                          <p:spTgt spid="4098"/>
                                        </p:tgtEl>
                                      </p:cBhvr>
                                      <p:to x="100000" y="60000"/>
                                    </p:animScale>
                                    <p:animScale>
                                      <p:cBhvr>
                                        <p:cTn id="14" dur="166" decel="50000">
                                          <p:stCondLst>
                                            <p:cond delay="676"/>
                                          </p:stCondLst>
                                        </p:cTn>
                                        <p:tgtEl>
                                          <p:spTgt spid="4098"/>
                                        </p:tgtEl>
                                      </p:cBhvr>
                                      <p:to x="100000" y="100000"/>
                                    </p:animScale>
                                    <p:animScale>
                                      <p:cBhvr>
                                        <p:cTn id="15" dur="26">
                                          <p:stCondLst>
                                            <p:cond delay="1312"/>
                                          </p:stCondLst>
                                        </p:cTn>
                                        <p:tgtEl>
                                          <p:spTgt spid="4098"/>
                                        </p:tgtEl>
                                      </p:cBhvr>
                                      <p:to x="100000" y="80000"/>
                                    </p:animScale>
                                    <p:animScale>
                                      <p:cBhvr>
                                        <p:cTn id="16" dur="166" decel="50000">
                                          <p:stCondLst>
                                            <p:cond delay="1338"/>
                                          </p:stCondLst>
                                        </p:cTn>
                                        <p:tgtEl>
                                          <p:spTgt spid="4098"/>
                                        </p:tgtEl>
                                      </p:cBhvr>
                                      <p:to x="100000" y="100000"/>
                                    </p:animScale>
                                    <p:animScale>
                                      <p:cBhvr>
                                        <p:cTn id="17" dur="26">
                                          <p:stCondLst>
                                            <p:cond delay="1642"/>
                                          </p:stCondLst>
                                        </p:cTn>
                                        <p:tgtEl>
                                          <p:spTgt spid="4098"/>
                                        </p:tgtEl>
                                      </p:cBhvr>
                                      <p:to x="100000" y="90000"/>
                                    </p:animScale>
                                    <p:animScale>
                                      <p:cBhvr>
                                        <p:cTn id="18" dur="166" decel="50000">
                                          <p:stCondLst>
                                            <p:cond delay="1668"/>
                                          </p:stCondLst>
                                        </p:cTn>
                                        <p:tgtEl>
                                          <p:spTgt spid="4098"/>
                                        </p:tgtEl>
                                      </p:cBhvr>
                                      <p:to x="100000" y="100000"/>
                                    </p:animScale>
                                    <p:animScale>
                                      <p:cBhvr>
                                        <p:cTn id="19" dur="26">
                                          <p:stCondLst>
                                            <p:cond delay="1808"/>
                                          </p:stCondLst>
                                        </p:cTn>
                                        <p:tgtEl>
                                          <p:spTgt spid="4098"/>
                                        </p:tgtEl>
                                      </p:cBhvr>
                                      <p:to x="100000" y="95000"/>
                                    </p:animScale>
                                    <p:animScale>
                                      <p:cBhvr>
                                        <p:cTn id="20" dur="166" decel="50000">
                                          <p:stCondLst>
                                            <p:cond delay="1834"/>
                                          </p:stCondLst>
                                        </p:cTn>
                                        <p:tgtEl>
                                          <p:spTgt spid="4098"/>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099">
                                            <p:txEl>
                                              <p:pRg st="0" end="0"/>
                                            </p:txEl>
                                          </p:spTgt>
                                        </p:tgtEl>
                                        <p:attrNameLst>
                                          <p:attrName>style.visibility</p:attrName>
                                        </p:attrNameLst>
                                      </p:cBhvr>
                                      <p:to>
                                        <p:strVal val="visible"/>
                                      </p:to>
                                    </p:set>
                                    <p:anim calcmode="lin" valueType="num">
                                      <p:cBhvr additive="base">
                                        <p:cTn id="25"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0" end="0"/>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099">
                                            <p:txEl>
                                              <p:pRg st="1" end="1"/>
                                            </p:txEl>
                                          </p:spTgt>
                                        </p:tgtEl>
                                        <p:attrNameLst>
                                          <p:attrName>style.visibility</p:attrName>
                                        </p:attrNameLst>
                                      </p:cBhvr>
                                      <p:to>
                                        <p:strVal val="visible"/>
                                      </p:to>
                                    </p:set>
                                    <p:anim calcmode="lin" valueType="num">
                                      <p:cBhvr additive="base">
                                        <p:cTn id="29"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nodeType="clickEffect">
                                  <p:stCondLst>
                                    <p:cond delay="0"/>
                                  </p:stCondLst>
                                  <p:childTnLst>
                                    <p:set>
                                      <p:cBhvr>
                                        <p:cTn id="38" dur="1" fill="hold">
                                          <p:stCondLst>
                                            <p:cond delay="0"/>
                                          </p:stCondLst>
                                        </p:cTn>
                                        <p:tgtEl>
                                          <p:spTgt spid="4099">
                                            <p:txEl>
                                              <p:pRg st="4" end="4"/>
                                            </p:txEl>
                                          </p:spTgt>
                                        </p:tgtEl>
                                        <p:attrNameLst>
                                          <p:attrName>style.visibility</p:attrName>
                                        </p:attrNameLst>
                                      </p:cBhvr>
                                      <p:to>
                                        <p:strVal val="visible"/>
                                      </p:to>
                                    </p:set>
                                    <p:animEffect transition="in" filter="circle(in)">
                                      <p:cBhvr>
                                        <p:cTn id="39" dur="2000"/>
                                        <p:tgtEl>
                                          <p:spTgt spid="4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
            <a:ext cx="7772400" cy="990600"/>
          </a:xfrm>
        </p:spPr>
        <p:txBody>
          <a:bodyPr/>
          <a:lstStyle/>
          <a:p>
            <a:pPr eaLnBrk="1" hangingPunct="1"/>
            <a:r>
              <a:rPr lang="en-US" smtClean="0"/>
              <a:t>PLANT PIGMENTS</a:t>
            </a:r>
          </a:p>
        </p:txBody>
      </p:sp>
      <p:sp>
        <p:nvSpPr>
          <p:cNvPr id="2051" name="Rectangle 3"/>
          <p:cNvSpPr>
            <a:spLocks noGrp="1" noChangeArrowheads="1"/>
          </p:cNvSpPr>
          <p:nvPr>
            <p:ph type="subTitle" idx="1"/>
          </p:nvPr>
        </p:nvSpPr>
        <p:spPr>
          <a:xfrm>
            <a:off x="609600" y="1752600"/>
            <a:ext cx="6400800" cy="1752600"/>
          </a:xfrm>
        </p:spPr>
        <p:txBody>
          <a:bodyPr/>
          <a:lstStyle/>
          <a:p>
            <a:pPr algn="l" eaLnBrk="1" hangingPunct="1"/>
            <a:r>
              <a:rPr lang="en-US" smtClean="0"/>
              <a:t>.</a:t>
            </a:r>
          </a:p>
        </p:txBody>
      </p:sp>
      <p:pic>
        <p:nvPicPr>
          <p:cNvPr id="2052" name="Picture 5" descr="spectra_a"/>
          <p:cNvPicPr>
            <a:picLocks noChangeAspect="1" noChangeArrowheads="1"/>
          </p:cNvPicPr>
          <p:nvPr/>
        </p:nvPicPr>
        <p:blipFill>
          <a:blip r:embed="rId2" cstate="print"/>
          <a:srcRect b="8281"/>
          <a:stretch>
            <a:fillRect/>
          </a:stretch>
        </p:blipFill>
        <p:spPr bwMode="auto">
          <a:xfrm>
            <a:off x="228600" y="1295400"/>
            <a:ext cx="8686800" cy="5029200"/>
          </a:xfrm>
          <a:prstGeom prst="rect">
            <a:avLst/>
          </a:prstGeom>
          <a:noFill/>
          <a:ln w="9525">
            <a:noFill/>
            <a:miter lim="800000"/>
            <a:headEnd/>
            <a:tailEnd/>
          </a:ln>
        </p:spPr>
      </p:pic>
      <p:sp>
        <p:nvSpPr>
          <p:cNvPr id="2053" name="Rectangle 6"/>
          <p:cNvSpPr>
            <a:spLocks noChangeArrowheads="1"/>
          </p:cNvSpPr>
          <p:nvPr/>
        </p:nvSpPr>
        <p:spPr bwMode="auto">
          <a:xfrm>
            <a:off x="1524000" y="6613525"/>
            <a:ext cx="7156450" cy="244475"/>
          </a:xfrm>
          <a:prstGeom prst="rect">
            <a:avLst/>
          </a:prstGeom>
          <a:noFill/>
          <a:ln w="9525">
            <a:noFill/>
            <a:miter lim="800000"/>
            <a:headEnd/>
            <a:tailEnd/>
          </a:ln>
        </p:spPr>
        <p:txBody>
          <a:bodyPr wrap="none" anchor="ctr">
            <a:spAutoFit/>
          </a:bodyPr>
          <a:lstStyle/>
          <a:p>
            <a:r>
              <a:rPr lang="en-US" sz="1000" b="1">
                <a:solidFill>
                  <a:srgbClr val="CC0099"/>
                </a:solidFill>
              </a:rPr>
              <a:t>http://members.aol.com/diaspore/vhouse/biology/projects/photosynthesis/woida/meaning_of_light.html#question_1</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762000"/>
          </a:xfrm>
        </p:spPr>
        <p:txBody>
          <a:bodyPr/>
          <a:lstStyle/>
          <a:p>
            <a:r>
              <a:rPr lang="en-US" dirty="0" smtClean="0"/>
              <a:t>Examples:</a:t>
            </a:r>
            <a:endParaRPr lang="en-US" dirty="0"/>
          </a:p>
        </p:txBody>
      </p:sp>
      <p:pic>
        <p:nvPicPr>
          <p:cNvPr id="4" name="Content Placeholder 3" descr="chrome 2.jpg"/>
          <p:cNvPicPr>
            <a:picLocks noGrp="1" noChangeAspect="1"/>
          </p:cNvPicPr>
          <p:nvPr>
            <p:ph idx="1"/>
          </p:nvPr>
        </p:nvPicPr>
        <p:blipFill>
          <a:blip r:embed="rId2" cstate="print"/>
          <a:stretch>
            <a:fillRect/>
          </a:stretch>
        </p:blipFill>
        <p:spPr>
          <a:xfrm>
            <a:off x="6400800" y="914400"/>
            <a:ext cx="2514600" cy="5715000"/>
          </a:xfrm>
        </p:spPr>
      </p:pic>
      <p:pic>
        <p:nvPicPr>
          <p:cNvPr id="5" name="Picture 4" descr="images (2).jpg"/>
          <p:cNvPicPr>
            <a:picLocks noChangeAspect="1"/>
          </p:cNvPicPr>
          <p:nvPr/>
        </p:nvPicPr>
        <p:blipFill>
          <a:blip r:embed="rId3" cstate="print"/>
          <a:stretch>
            <a:fillRect/>
          </a:stretch>
        </p:blipFill>
        <p:spPr>
          <a:xfrm>
            <a:off x="228600" y="3810000"/>
            <a:ext cx="2514600" cy="3048000"/>
          </a:xfrm>
          <a:prstGeom prst="rect">
            <a:avLst/>
          </a:prstGeom>
        </p:spPr>
      </p:pic>
      <p:pic>
        <p:nvPicPr>
          <p:cNvPr id="6" name="Picture 5" descr="images (5).jpg"/>
          <p:cNvPicPr>
            <a:picLocks noChangeAspect="1"/>
          </p:cNvPicPr>
          <p:nvPr/>
        </p:nvPicPr>
        <p:blipFill>
          <a:blip r:embed="rId4" cstate="print"/>
          <a:stretch>
            <a:fillRect/>
          </a:stretch>
        </p:blipFill>
        <p:spPr>
          <a:xfrm>
            <a:off x="0" y="228600"/>
            <a:ext cx="2590800" cy="3352800"/>
          </a:xfrm>
          <a:prstGeom prst="rect">
            <a:avLst/>
          </a:prstGeom>
        </p:spPr>
      </p:pic>
      <p:pic>
        <p:nvPicPr>
          <p:cNvPr id="7" name="Content Placeholder 7" descr="pigment 4.jpg"/>
          <p:cNvPicPr>
            <a:picLocks noChangeAspect="1"/>
          </p:cNvPicPr>
          <p:nvPr/>
        </p:nvPicPr>
        <p:blipFill>
          <a:blip r:embed="rId5" cstate="print"/>
          <a:stretch>
            <a:fillRect/>
          </a:stretch>
        </p:blipFill>
        <p:spPr bwMode="auto">
          <a:xfrm>
            <a:off x="2590800" y="762000"/>
            <a:ext cx="3657600" cy="6096000"/>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228600"/>
            <a:ext cx="7772400" cy="1470025"/>
          </a:xfrm>
        </p:spPr>
        <p:txBody>
          <a:bodyPr/>
          <a:lstStyle/>
          <a:p>
            <a:pPr eaLnBrk="1" hangingPunct="1"/>
            <a:r>
              <a:rPr lang="en-US" sz="4800" b="1" smtClean="0"/>
              <a:t>PLANT PIGMENTS</a:t>
            </a:r>
          </a:p>
        </p:txBody>
      </p:sp>
      <p:sp>
        <p:nvSpPr>
          <p:cNvPr id="7171" name="Rectangle 3"/>
          <p:cNvSpPr>
            <a:spLocks noGrp="1" noChangeArrowheads="1"/>
          </p:cNvSpPr>
          <p:nvPr>
            <p:ph type="subTitle" idx="1"/>
          </p:nvPr>
        </p:nvSpPr>
        <p:spPr>
          <a:xfrm>
            <a:off x="228600" y="1828800"/>
            <a:ext cx="5334000" cy="2819400"/>
          </a:xfrm>
        </p:spPr>
        <p:txBody>
          <a:bodyPr/>
          <a:lstStyle/>
          <a:p>
            <a:pPr algn="l" eaLnBrk="1" hangingPunct="1">
              <a:lnSpc>
                <a:spcPct val="80000"/>
              </a:lnSpc>
            </a:pPr>
            <a:r>
              <a:rPr lang="en-US" sz="2800" b="1" smtClean="0"/>
              <a:t>Carotene is orange yellow</a:t>
            </a:r>
          </a:p>
          <a:p>
            <a:pPr algn="l" eaLnBrk="1" hangingPunct="1">
              <a:lnSpc>
                <a:spcPct val="80000"/>
              </a:lnSpc>
            </a:pPr>
            <a:endParaRPr lang="en-US" sz="2800" b="1" smtClean="0"/>
          </a:p>
          <a:p>
            <a:pPr algn="l" eaLnBrk="1" hangingPunct="1">
              <a:lnSpc>
                <a:spcPct val="80000"/>
              </a:lnSpc>
            </a:pPr>
            <a:r>
              <a:rPr lang="en-US" sz="2800" b="1" smtClean="0"/>
              <a:t>Xanthophyll is lemon yellow </a:t>
            </a:r>
          </a:p>
          <a:p>
            <a:pPr algn="l" eaLnBrk="1" hangingPunct="1">
              <a:lnSpc>
                <a:spcPct val="80000"/>
              </a:lnSpc>
            </a:pPr>
            <a:endParaRPr lang="en-US" sz="2800" b="1" smtClean="0"/>
          </a:p>
          <a:p>
            <a:pPr algn="l" eaLnBrk="1" hangingPunct="1">
              <a:lnSpc>
                <a:spcPct val="80000"/>
              </a:lnSpc>
            </a:pPr>
            <a:r>
              <a:rPr lang="en-US" sz="2800" b="1" smtClean="0"/>
              <a:t>Chlorophyll a is blue green </a:t>
            </a:r>
          </a:p>
          <a:p>
            <a:pPr algn="l" eaLnBrk="1" hangingPunct="1">
              <a:lnSpc>
                <a:spcPct val="80000"/>
              </a:lnSpc>
            </a:pPr>
            <a:endParaRPr lang="en-US" sz="2800" b="1" smtClean="0"/>
          </a:p>
          <a:p>
            <a:pPr algn="l" eaLnBrk="1" hangingPunct="1">
              <a:lnSpc>
                <a:spcPct val="80000"/>
              </a:lnSpc>
            </a:pPr>
            <a:r>
              <a:rPr lang="en-US" sz="2800" b="1" smtClean="0"/>
              <a:t>Chlorophyll b is yellow green.</a:t>
            </a:r>
          </a:p>
        </p:txBody>
      </p:sp>
      <p:pic>
        <p:nvPicPr>
          <p:cNvPr id="7172" name="Picture 8" descr="chromatend"/>
          <p:cNvPicPr>
            <a:picLocks noChangeAspect="1" noChangeArrowheads="1"/>
          </p:cNvPicPr>
          <p:nvPr/>
        </p:nvPicPr>
        <p:blipFill>
          <a:blip r:embed="rId2" cstate="print"/>
          <a:srcRect/>
          <a:stretch>
            <a:fillRect/>
          </a:stretch>
        </p:blipFill>
        <p:spPr bwMode="auto">
          <a:xfrm>
            <a:off x="5943600" y="1371600"/>
            <a:ext cx="2524125" cy="525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the Distance</a:t>
            </a:r>
            <a:endParaRPr lang="en-US" dirty="0"/>
          </a:p>
        </p:txBody>
      </p:sp>
      <p:pic>
        <p:nvPicPr>
          <p:cNvPr id="12" name="Content Placeholder 11" descr="chromatography2.gif"/>
          <p:cNvPicPr>
            <a:picLocks noGrp="1" noChangeAspect="1"/>
          </p:cNvPicPr>
          <p:nvPr>
            <p:ph idx="1"/>
          </p:nvPr>
        </p:nvPicPr>
        <p:blipFill>
          <a:blip r:embed="rId2" cstate="print"/>
          <a:stretch>
            <a:fillRect/>
          </a:stretch>
        </p:blipFill>
        <p:spPr>
          <a:xfrm>
            <a:off x="609600" y="1600200"/>
            <a:ext cx="8077200" cy="4724399"/>
          </a:xfr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066800" y="304800"/>
            <a:ext cx="7391400" cy="2133600"/>
          </a:xfrm>
        </p:spPr>
        <p:txBody>
          <a:bodyPr/>
          <a:lstStyle/>
          <a:p>
            <a:r>
              <a:rPr lang="en-US" sz="6000" dirty="0" smtClean="0"/>
              <a:t/>
            </a:r>
            <a:br>
              <a:rPr lang="en-US" sz="6000" dirty="0" smtClean="0"/>
            </a:br>
            <a:r>
              <a:rPr lang="en-US" sz="6000" dirty="0" smtClean="0"/>
              <a:t>Why </a:t>
            </a:r>
            <a:r>
              <a:rPr lang="en-US" sz="6000" dirty="0"/>
              <a:t>Do Leaves Change Color?</a:t>
            </a:r>
            <a:br>
              <a:rPr lang="en-US" sz="6000" dirty="0"/>
            </a:br>
            <a:endParaRPr lang="en-US" sz="6000" dirty="0"/>
          </a:p>
        </p:txBody>
      </p:sp>
      <p:sp>
        <p:nvSpPr>
          <p:cNvPr id="2051" name="Rectangle 3"/>
          <p:cNvSpPr>
            <a:spLocks noGrp="1" noChangeArrowheads="1"/>
          </p:cNvSpPr>
          <p:nvPr>
            <p:ph type="subTitle" idx="1"/>
          </p:nvPr>
        </p:nvSpPr>
        <p:spPr>
          <a:xfrm>
            <a:off x="1524000" y="2819400"/>
            <a:ext cx="6324600" cy="1447800"/>
          </a:xfrm>
        </p:spPr>
        <p:txBody>
          <a:bodyPr/>
          <a:lstStyle/>
          <a:p>
            <a:r>
              <a:rPr lang="en-US" sz="3600" b="1" dirty="0">
                <a:effectLst>
                  <a:outerShdw blurRad="38100" dist="38100" dir="2700000" algn="tl">
                    <a:srgbClr val="000000">
                      <a:alpha val="43137"/>
                    </a:srgbClr>
                  </a:outerShdw>
                </a:effectLst>
              </a:rPr>
              <a:t>Extracting Pigments From Chloroplasts</a:t>
            </a:r>
          </a:p>
          <a:p>
            <a:endParaRPr lang="en-US" sz="3600" dirty="0"/>
          </a:p>
          <a:p>
            <a:endParaRPr lang="en-US" sz="3600" dirty="0"/>
          </a:p>
        </p:txBody>
      </p:sp>
      <p:pic>
        <p:nvPicPr>
          <p:cNvPr id="2052" name="Picture 4" descr="j0353768"/>
          <p:cNvPicPr>
            <a:picLocks noChangeAspect="1" noChangeArrowheads="1"/>
          </p:cNvPicPr>
          <p:nvPr/>
        </p:nvPicPr>
        <p:blipFill>
          <a:blip r:embed="rId3" cstate="print"/>
          <a:srcRect/>
          <a:stretch>
            <a:fillRect/>
          </a:stretch>
        </p:blipFill>
        <p:spPr bwMode="auto">
          <a:xfrm>
            <a:off x="5257800" y="4040188"/>
            <a:ext cx="1828800" cy="1736725"/>
          </a:xfrm>
          <a:prstGeom prst="rect">
            <a:avLst/>
          </a:prstGeom>
          <a:noFill/>
        </p:spPr>
      </p:pic>
      <p:pic>
        <p:nvPicPr>
          <p:cNvPr id="2053" name="Picture 5" descr="j0391232"/>
          <p:cNvPicPr>
            <a:picLocks noChangeAspect="1" noChangeArrowheads="1"/>
          </p:cNvPicPr>
          <p:nvPr/>
        </p:nvPicPr>
        <p:blipFill>
          <a:blip r:embed="rId4" cstate="print"/>
          <a:srcRect/>
          <a:stretch>
            <a:fillRect/>
          </a:stretch>
        </p:blipFill>
        <p:spPr bwMode="auto">
          <a:xfrm>
            <a:off x="914400" y="3962400"/>
            <a:ext cx="1584325" cy="1774825"/>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47000"/>
            <a:lum/>
          </a:blip>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Why Does This Happen?</a:t>
            </a:r>
          </a:p>
        </p:txBody>
      </p:sp>
      <p:sp>
        <p:nvSpPr>
          <p:cNvPr id="7171" name="Rectangle 3"/>
          <p:cNvSpPr>
            <a:spLocks noGrp="1" noChangeArrowheads="1"/>
          </p:cNvSpPr>
          <p:nvPr>
            <p:ph type="body" idx="1"/>
          </p:nvPr>
        </p:nvSpPr>
        <p:spPr>
          <a:xfrm>
            <a:off x="685800" y="1447800"/>
            <a:ext cx="7772400" cy="4648200"/>
          </a:xfrm>
        </p:spPr>
        <p:txBody>
          <a:bodyPr/>
          <a:lstStyle/>
          <a:p>
            <a:r>
              <a:rPr lang="en-US" b="1" dirty="0"/>
              <a:t>The green chloroplasts mask the other pigments.  They are always there.  We just can’t see them until cool weather approaches and photosynthesis decreases.  Without food production, the green disappears and the masked pigments appear.  Eventually the leaf falls. </a:t>
            </a:r>
          </a:p>
        </p:txBody>
      </p:sp>
      <p:pic>
        <p:nvPicPr>
          <p:cNvPr id="7172" name="Picture 4" descr="j0404701"/>
          <p:cNvPicPr>
            <a:picLocks noChangeAspect="1" noChangeArrowheads="1"/>
          </p:cNvPicPr>
          <p:nvPr/>
        </p:nvPicPr>
        <p:blipFill>
          <a:blip r:embed="rId3" cstate="print"/>
          <a:srcRect/>
          <a:stretch>
            <a:fillRect/>
          </a:stretch>
        </p:blipFill>
        <p:spPr bwMode="auto">
          <a:xfrm>
            <a:off x="6477000" y="5486400"/>
            <a:ext cx="2260600" cy="114300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73" name="Group 57"/>
          <p:cNvGraphicFramePr>
            <a:graphicFrameLocks noGrp="1"/>
          </p:cNvGraphicFramePr>
          <p:nvPr>
            <p:ph type="tbl" idx="1"/>
          </p:nvPr>
        </p:nvGraphicFramePr>
        <p:xfrm>
          <a:off x="152400" y="228600"/>
          <a:ext cx="8763000" cy="6189282"/>
        </p:xfrm>
        <a:graphic>
          <a:graphicData uri="http://schemas.openxmlformats.org/drawingml/2006/table">
            <a:tbl>
              <a:tblPr/>
              <a:tblGrid>
                <a:gridCol w="3535363"/>
                <a:gridCol w="3217862"/>
                <a:gridCol w="2009775"/>
              </a:tblGrid>
              <a:tr h="76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sng" strike="noStrike" cap="none" normalizeH="0" baseline="0" smtClean="0">
                          <a:ln>
                            <a:noFill/>
                          </a:ln>
                          <a:solidFill>
                            <a:schemeClr val="tx1"/>
                          </a:solidFill>
                          <a:effectLst/>
                          <a:latin typeface="Arial" charset="0"/>
                        </a:rPr>
                        <a:t>Substance/ Pigment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sng" strike="noStrike" cap="none" normalizeH="0" baseline="0" smtClean="0">
                          <a:ln>
                            <a:noFill/>
                          </a:ln>
                          <a:solidFill>
                            <a:schemeClr val="tx1"/>
                          </a:solidFill>
                          <a:effectLst/>
                          <a:latin typeface="Arial" charset="0"/>
                        </a:rPr>
                        <a:t>Distance Moved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sng" strike="noStrike" cap="none" normalizeH="0" baseline="0" smtClean="0">
                          <a:ln>
                            <a:noFill/>
                          </a:ln>
                          <a:solidFill>
                            <a:schemeClr val="tx1"/>
                          </a:solidFill>
                          <a:effectLst/>
                          <a:latin typeface="Arial" charset="0"/>
                        </a:rPr>
                        <a:t>Rf Value</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sng"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2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Solvent (clear)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6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Carotenes (yellow and orange)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7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Lutein (gray)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6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Chlorophyll a (blue-green)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0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Xantholphylls (yellow)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6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Chlorophyll b (yellow-green)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Conclusion Individual</a:t>
            </a:r>
          </a:p>
        </p:txBody>
      </p:sp>
      <p:sp>
        <p:nvSpPr>
          <p:cNvPr id="11267" name="Rectangle 3"/>
          <p:cNvSpPr>
            <a:spLocks noGrp="1" noChangeArrowheads="1"/>
          </p:cNvSpPr>
          <p:nvPr>
            <p:ph type="body" idx="1"/>
          </p:nvPr>
        </p:nvSpPr>
        <p:spPr>
          <a:xfrm>
            <a:off x="457200" y="1524000"/>
            <a:ext cx="8229600" cy="4602163"/>
          </a:xfrm>
        </p:spPr>
        <p:txBody>
          <a:bodyPr/>
          <a:lstStyle/>
          <a:p>
            <a:pPr>
              <a:lnSpc>
                <a:spcPct val="90000"/>
              </a:lnSpc>
            </a:pPr>
            <a:r>
              <a:rPr lang="en-US"/>
              <a:t>1. Which pigment seems to be the most abundant judging by the darkest?</a:t>
            </a:r>
          </a:p>
          <a:p>
            <a:pPr>
              <a:lnSpc>
                <a:spcPct val="90000"/>
              </a:lnSpc>
            </a:pPr>
            <a:endParaRPr lang="en-US"/>
          </a:p>
          <a:p>
            <a:pPr>
              <a:lnSpc>
                <a:spcPct val="90000"/>
              </a:lnSpc>
            </a:pPr>
            <a:r>
              <a:rPr lang="en-US"/>
              <a:t>2. Which pigment had the highest Rf factor and what does this mean? </a:t>
            </a:r>
          </a:p>
          <a:p>
            <a:pPr>
              <a:lnSpc>
                <a:spcPct val="90000"/>
              </a:lnSpc>
            </a:pPr>
            <a:endParaRPr lang="en-US"/>
          </a:p>
          <a:p>
            <a:pPr>
              <a:lnSpc>
                <a:spcPct val="90000"/>
              </a:lnSpc>
            </a:pPr>
            <a:r>
              <a:rPr lang="en-US"/>
              <a:t>3. Do you think the results would be the same if you used a different kind of green leaf and why?</a:t>
            </a:r>
          </a:p>
          <a:p>
            <a:pPr>
              <a:lnSpc>
                <a:spcPct val="90000"/>
              </a:lnSpc>
            </a:pPr>
            <a:endParaRPr lang="en-US"/>
          </a:p>
        </p:txBody>
      </p:sp>
      <p:pic>
        <p:nvPicPr>
          <p:cNvPr id="11268" name="Picture 4" descr="MCj02931680000[1]"/>
          <p:cNvPicPr>
            <a:picLocks noChangeAspect="1" noChangeArrowheads="1"/>
          </p:cNvPicPr>
          <p:nvPr/>
        </p:nvPicPr>
        <p:blipFill>
          <a:blip r:embed="rId2" cstate="print"/>
          <a:srcRect/>
          <a:stretch>
            <a:fillRect/>
          </a:stretch>
        </p:blipFill>
        <p:spPr bwMode="auto">
          <a:xfrm>
            <a:off x="7696200" y="228600"/>
            <a:ext cx="1295400" cy="1277938"/>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Conclusion at your tables</a:t>
            </a:r>
          </a:p>
        </p:txBody>
      </p:sp>
      <p:sp>
        <p:nvSpPr>
          <p:cNvPr id="12291" name="Rectangle 3"/>
          <p:cNvSpPr>
            <a:spLocks noGrp="1" noChangeArrowheads="1"/>
          </p:cNvSpPr>
          <p:nvPr>
            <p:ph type="body" idx="1"/>
          </p:nvPr>
        </p:nvSpPr>
        <p:spPr/>
        <p:txBody>
          <a:bodyPr/>
          <a:lstStyle/>
          <a:p>
            <a:pPr>
              <a:lnSpc>
                <a:spcPct val="90000"/>
              </a:lnSpc>
            </a:pPr>
            <a:r>
              <a:rPr lang="en-US" i="1"/>
              <a:t>Write these down after talking with your group and I will randomly call on some groups so be ready!!!</a:t>
            </a:r>
          </a:p>
          <a:p>
            <a:pPr>
              <a:lnSpc>
                <a:spcPct val="90000"/>
              </a:lnSpc>
            </a:pPr>
            <a:endParaRPr lang="en-US"/>
          </a:p>
          <a:p>
            <a:pPr>
              <a:lnSpc>
                <a:spcPct val="90000"/>
              </a:lnSpc>
            </a:pPr>
            <a:r>
              <a:rPr lang="en-US"/>
              <a:t>4. Why do leaves look green when there are so many other colors in them?</a:t>
            </a:r>
          </a:p>
          <a:p>
            <a:pPr>
              <a:lnSpc>
                <a:spcPct val="90000"/>
              </a:lnSpc>
            </a:pPr>
            <a:endParaRPr lang="en-US"/>
          </a:p>
          <a:p>
            <a:pPr>
              <a:lnSpc>
                <a:spcPct val="90000"/>
              </a:lnSpc>
            </a:pPr>
            <a:r>
              <a:rPr lang="en-US"/>
              <a:t>5. Why do leaves change colors in fall? What do you think is happening.</a:t>
            </a:r>
          </a:p>
          <a:p>
            <a:pPr>
              <a:lnSpc>
                <a:spcPct val="90000"/>
              </a:lnSpc>
            </a:pP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152400"/>
            <a:ext cx="7772400" cy="533400"/>
          </a:xfrm>
        </p:spPr>
        <p:txBody>
          <a:bodyPr/>
          <a:lstStyle/>
          <a:p>
            <a:r>
              <a:rPr lang="en-US" sz="4000" dirty="0" smtClean="0"/>
              <a:t/>
            </a:r>
            <a:br>
              <a:rPr lang="en-US" sz="4000" dirty="0" smtClean="0"/>
            </a:br>
            <a:r>
              <a:rPr lang="en-US" sz="4000" dirty="0" smtClean="0"/>
              <a:t>Introduction:</a:t>
            </a:r>
            <a:r>
              <a:rPr lang="en-US" sz="4000" dirty="0"/>
              <a:t/>
            </a:r>
            <a:br>
              <a:rPr lang="en-US" sz="4000" dirty="0"/>
            </a:br>
            <a:endParaRPr lang="en-US" sz="4000" dirty="0"/>
          </a:p>
        </p:txBody>
      </p:sp>
      <p:sp>
        <p:nvSpPr>
          <p:cNvPr id="5123" name="Rectangle 3"/>
          <p:cNvSpPr>
            <a:spLocks noGrp="1" noChangeArrowheads="1"/>
          </p:cNvSpPr>
          <p:nvPr>
            <p:ph type="body" idx="1"/>
          </p:nvPr>
        </p:nvSpPr>
        <p:spPr>
          <a:xfrm>
            <a:off x="457200" y="838200"/>
            <a:ext cx="8229600" cy="6019800"/>
          </a:xfrm>
        </p:spPr>
        <p:txBody>
          <a:bodyPr/>
          <a:lstStyle/>
          <a:p>
            <a:r>
              <a:rPr lang="en-US" b="1" dirty="0"/>
              <a:t>Background</a:t>
            </a:r>
            <a:r>
              <a:rPr lang="en-US" dirty="0"/>
              <a:t> : Leaves are green because of the chlorophyll pigment that you can see. It is involved in the process of photosynthesis.</a:t>
            </a:r>
          </a:p>
          <a:p>
            <a:pPr lvl="1"/>
            <a:r>
              <a:rPr lang="en-US" dirty="0"/>
              <a:t>However chlorophyll is not the only pigment.</a:t>
            </a:r>
          </a:p>
          <a:p>
            <a:pPr lvl="1"/>
            <a:r>
              <a:rPr lang="en-US" dirty="0"/>
              <a:t>Chromatography is the process that will separate out all of the pigments.</a:t>
            </a:r>
          </a:p>
          <a:p>
            <a:r>
              <a:rPr lang="en-US" b="1" dirty="0"/>
              <a:t>Purpose</a:t>
            </a:r>
            <a:r>
              <a:rPr lang="en-US" dirty="0"/>
              <a:t>: to know that sunlight is captured in the chloroplasts where the chlorophyll and other pigments are found.</a:t>
            </a:r>
          </a:p>
          <a:p>
            <a:pPr lvl="1"/>
            <a:endParaRPr lang="en-US" dirty="0"/>
          </a:p>
        </p:txBody>
      </p:sp>
      <p:pic>
        <p:nvPicPr>
          <p:cNvPr id="5124" name="Picture 4" descr="MCj04398510000[1]"/>
          <p:cNvPicPr>
            <a:picLocks noChangeAspect="1" noChangeArrowheads="1"/>
          </p:cNvPicPr>
          <p:nvPr/>
        </p:nvPicPr>
        <p:blipFill>
          <a:blip r:embed="rId2" cstate="print"/>
          <a:srcRect/>
          <a:stretch>
            <a:fillRect/>
          </a:stretch>
        </p:blipFill>
        <p:spPr bwMode="auto">
          <a:xfrm>
            <a:off x="7543800" y="2133600"/>
            <a:ext cx="1085850" cy="8667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wipe(down)">
                                      <p:cBhvr>
                                        <p:cTn id="7" dur="580">
                                          <p:stCondLst>
                                            <p:cond delay="0"/>
                                          </p:stCondLst>
                                        </p:cTn>
                                        <p:tgtEl>
                                          <p:spTgt spid="5122"/>
                                        </p:tgtEl>
                                      </p:cBhvr>
                                    </p:animEffect>
                                    <p:anim calcmode="lin" valueType="num">
                                      <p:cBhvr>
                                        <p:cTn id="8" dur="1822" tmFilter="0,0; 0.14,0.36; 0.43,0.73; 0.71,0.91; 1.0,1.0">
                                          <p:stCondLst>
                                            <p:cond delay="0"/>
                                          </p:stCondLst>
                                        </p:cTn>
                                        <p:tgtEl>
                                          <p:spTgt spid="512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12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12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12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122"/>
                                        </p:tgtEl>
                                        <p:attrNameLst>
                                          <p:attrName>ppt_y</p:attrName>
                                        </p:attrNameLst>
                                      </p:cBhvr>
                                      <p:tavLst>
                                        <p:tav tm="0" fmla="#ppt_y-sin(pi*$)/81">
                                          <p:val>
                                            <p:fltVal val="0"/>
                                          </p:val>
                                        </p:tav>
                                        <p:tav tm="100000">
                                          <p:val>
                                            <p:fltVal val="1"/>
                                          </p:val>
                                        </p:tav>
                                      </p:tavLst>
                                    </p:anim>
                                    <p:animScale>
                                      <p:cBhvr>
                                        <p:cTn id="13" dur="26">
                                          <p:stCondLst>
                                            <p:cond delay="650"/>
                                          </p:stCondLst>
                                        </p:cTn>
                                        <p:tgtEl>
                                          <p:spTgt spid="5122"/>
                                        </p:tgtEl>
                                      </p:cBhvr>
                                      <p:to x="100000" y="60000"/>
                                    </p:animScale>
                                    <p:animScale>
                                      <p:cBhvr>
                                        <p:cTn id="14" dur="166" decel="50000">
                                          <p:stCondLst>
                                            <p:cond delay="676"/>
                                          </p:stCondLst>
                                        </p:cTn>
                                        <p:tgtEl>
                                          <p:spTgt spid="5122"/>
                                        </p:tgtEl>
                                      </p:cBhvr>
                                      <p:to x="100000" y="100000"/>
                                    </p:animScale>
                                    <p:animScale>
                                      <p:cBhvr>
                                        <p:cTn id="15" dur="26">
                                          <p:stCondLst>
                                            <p:cond delay="1312"/>
                                          </p:stCondLst>
                                        </p:cTn>
                                        <p:tgtEl>
                                          <p:spTgt spid="5122"/>
                                        </p:tgtEl>
                                      </p:cBhvr>
                                      <p:to x="100000" y="80000"/>
                                    </p:animScale>
                                    <p:animScale>
                                      <p:cBhvr>
                                        <p:cTn id="16" dur="166" decel="50000">
                                          <p:stCondLst>
                                            <p:cond delay="1338"/>
                                          </p:stCondLst>
                                        </p:cTn>
                                        <p:tgtEl>
                                          <p:spTgt spid="5122"/>
                                        </p:tgtEl>
                                      </p:cBhvr>
                                      <p:to x="100000" y="100000"/>
                                    </p:animScale>
                                    <p:animScale>
                                      <p:cBhvr>
                                        <p:cTn id="17" dur="26">
                                          <p:stCondLst>
                                            <p:cond delay="1642"/>
                                          </p:stCondLst>
                                        </p:cTn>
                                        <p:tgtEl>
                                          <p:spTgt spid="5122"/>
                                        </p:tgtEl>
                                      </p:cBhvr>
                                      <p:to x="100000" y="90000"/>
                                    </p:animScale>
                                    <p:animScale>
                                      <p:cBhvr>
                                        <p:cTn id="18" dur="166" decel="50000">
                                          <p:stCondLst>
                                            <p:cond delay="1668"/>
                                          </p:stCondLst>
                                        </p:cTn>
                                        <p:tgtEl>
                                          <p:spTgt spid="5122"/>
                                        </p:tgtEl>
                                      </p:cBhvr>
                                      <p:to x="100000" y="100000"/>
                                    </p:animScale>
                                    <p:animScale>
                                      <p:cBhvr>
                                        <p:cTn id="19" dur="26">
                                          <p:stCondLst>
                                            <p:cond delay="1808"/>
                                          </p:stCondLst>
                                        </p:cTn>
                                        <p:tgtEl>
                                          <p:spTgt spid="5122"/>
                                        </p:tgtEl>
                                      </p:cBhvr>
                                      <p:to x="100000" y="95000"/>
                                    </p:animScale>
                                    <p:animScale>
                                      <p:cBhvr>
                                        <p:cTn id="20" dur="166" decel="50000">
                                          <p:stCondLst>
                                            <p:cond delay="1834"/>
                                          </p:stCondLst>
                                        </p:cTn>
                                        <p:tgtEl>
                                          <p:spTgt spid="512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5123">
                                            <p:txEl>
                                              <p:pRg st="0" end="0"/>
                                            </p:txEl>
                                          </p:spTgt>
                                        </p:tgtEl>
                                        <p:attrNameLst>
                                          <p:attrName>style.visibility</p:attrName>
                                        </p:attrNameLst>
                                      </p:cBhvr>
                                      <p:to>
                                        <p:strVal val="visible"/>
                                      </p:to>
                                    </p:set>
                                    <p:animEffect transition="in" filter="randombar(horizontal)">
                                      <p:cBhvr>
                                        <p:cTn id="25" dur="500"/>
                                        <p:tgtEl>
                                          <p:spTgt spid="512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26" presetClass="emph" presetSubtype="0" fill="hold" nodeType="clickEffect">
                                  <p:stCondLst>
                                    <p:cond delay="0"/>
                                  </p:stCondLst>
                                  <p:childTnLst>
                                    <p:animEffect transition="out" filter="fade">
                                      <p:cBhvr>
                                        <p:cTn id="33" dur="500" tmFilter="0, 0; .2, .5; .8, .5; 1, 0"/>
                                        <p:tgtEl>
                                          <p:spTgt spid="5123">
                                            <p:txEl>
                                              <p:pRg st="2" end="2"/>
                                            </p:txEl>
                                          </p:spTgt>
                                        </p:tgtEl>
                                      </p:cBhvr>
                                    </p:animEffect>
                                    <p:animScale>
                                      <p:cBhvr>
                                        <p:cTn id="34" dur="250" autoRev="1" fill="hold"/>
                                        <p:tgtEl>
                                          <p:spTgt spid="5123">
                                            <p:txEl>
                                              <p:pRg st="2" end="2"/>
                                            </p:txEl>
                                          </p:spTgt>
                                        </p:tgtEl>
                                      </p:cBhvr>
                                      <p:by x="105000" y="105000"/>
                                    </p:animScale>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nodeType="clickEffect">
                                  <p:stCondLst>
                                    <p:cond delay="0"/>
                                  </p:stCondLst>
                                  <p:childTnLst>
                                    <p:set>
                                      <p:cBhvr>
                                        <p:cTn id="38" dur="1" fill="hold">
                                          <p:stCondLst>
                                            <p:cond delay="0"/>
                                          </p:stCondLst>
                                        </p:cTn>
                                        <p:tgtEl>
                                          <p:spTgt spid="5123">
                                            <p:txEl>
                                              <p:pRg st="3" end="3"/>
                                            </p:txEl>
                                          </p:spTgt>
                                        </p:tgtEl>
                                        <p:attrNameLst>
                                          <p:attrName>style.visibility</p:attrName>
                                        </p:attrNameLst>
                                      </p:cBhvr>
                                      <p:to>
                                        <p:strVal val="visible"/>
                                      </p:to>
                                    </p:set>
                                    <p:anim calcmode="lin" valueType="num">
                                      <p:cBhvr>
                                        <p:cTn id="39" dur="500" fill="hold"/>
                                        <p:tgtEl>
                                          <p:spTgt spid="5123">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5123">
                                            <p:txEl>
                                              <p:pRg st="3" end="3"/>
                                            </p:txEl>
                                          </p:spTgt>
                                        </p:tgtEl>
                                        <p:attrNameLst>
                                          <p:attrName>ppt_h</p:attrName>
                                        </p:attrNameLst>
                                      </p:cBhvr>
                                      <p:tavLst>
                                        <p:tav tm="0">
                                          <p:val>
                                            <p:fltVal val="0"/>
                                          </p:val>
                                        </p:tav>
                                        <p:tav tm="100000">
                                          <p:val>
                                            <p:strVal val="#ppt_h"/>
                                          </p:val>
                                        </p:tav>
                                      </p:tavLst>
                                    </p:anim>
                                    <p:animEffect transition="in" filter="fade">
                                      <p:cBhvr>
                                        <p:cTn id="41" dur="500"/>
                                        <p:tgtEl>
                                          <p:spTgt spid="51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620000" cy="838200"/>
          </a:xfrm>
        </p:spPr>
        <p:txBody>
          <a:bodyPr/>
          <a:lstStyle/>
          <a:p>
            <a:r>
              <a:rPr lang="en-US" dirty="0" smtClean="0"/>
              <a:t>Lab Setup:</a:t>
            </a:r>
            <a:endParaRPr lang="en-US" dirty="0"/>
          </a:p>
        </p:txBody>
      </p:sp>
      <p:sp>
        <p:nvSpPr>
          <p:cNvPr id="5" name="Content Placeholder 4"/>
          <p:cNvSpPr>
            <a:spLocks noGrp="1"/>
          </p:cNvSpPr>
          <p:nvPr>
            <p:ph idx="1"/>
          </p:nvPr>
        </p:nvSpPr>
        <p:spPr>
          <a:xfrm>
            <a:off x="685800" y="1143000"/>
            <a:ext cx="7772400" cy="4953000"/>
          </a:xfrm>
        </p:spPr>
        <p:txBody>
          <a:bodyPr/>
          <a:lstStyle/>
          <a:p>
            <a:pPr>
              <a:buNone/>
            </a:pPr>
            <a:r>
              <a:rPr lang="en-US" b="1" u="sng" dirty="0" smtClean="0">
                <a:effectLst>
                  <a:outerShdw blurRad="38100" dist="38100" dir="2700000" algn="tl">
                    <a:srgbClr val="000000">
                      <a:alpha val="43137"/>
                    </a:srgbClr>
                  </a:outerShdw>
                </a:effectLst>
              </a:rPr>
              <a:t>Materials</a:t>
            </a:r>
            <a:r>
              <a:rPr lang="en-US" b="1" dirty="0" smtClean="0">
                <a:effectLst>
                  <a:outerShdw blurRad="38100" dist="38100" dir="2700000" algn="tl">
                    <a:srgbClr val="000000">
                      <a:alpha val="43137"/>
                    </a:srgbClr>
                  </a:outerShdw>
                </a:effectLst>
              </a:rPr>
              <a:t>:  </a:t>
            </a:r>
          </a:p>
          <a:p>
            <a:pPr>
              <a:buFont typeface="Arial" pitchFamily="34" charset="0"/>
              <a:buChar char="•"/>
            </a:pPr>
            <a:r>
              <a:rPr lang="en-US" b="1" dirty="0" smtClean="0">
                <a:effectLst>
                  <a:outerShdw blurRad="38100" dist="38100" dir="2700000" algn="tl">
                    <a:srgbClr val="000000">
                      <a:alpha val="43137"/>
                    </a:srgbClr>
                  </a:outerShdw>
                </a:effectLst>
              </a:rPr>
              <a:t>1 beaker</a:t>
            </a:r>
          </a:p>
          <a:p>
            <a:pPr>
              <a:buFont typeface="Arial" pitchFamily="34" charset="0"/>
              <a:buChar char="•"/>
            </a:pPr>
            <a:r>
              <a:rPr lang="en-US" b="1" dirty="0" smtClean="0">
                <a:effectLst>
                  <a:outerShdw blurRad="38100" dist="38100" dir="2700000" algn="tl">
                    <a:srgbClr val="000000">
                      <a:alpha val="43137"/>
                    </a:srgbClr>
                  </a:outerShdw>
                </a:effectLst>
              </a:rPr>
              <a:t>1 piece of chromatography paper</a:t>
            </a:r>
          </a:p>
          <a:p>
            <a:pPr>
              <a:buFont typeface="Arial" pitchFamily="34" charset="0"/>
              <a:buChar char="•"/>
            </a:pPr>
            <a:r>
              <a:rPr lang="en-US" b="1" dirty="0" smtClean="0">
                <a:effectLst>
                  <a:outerShdw blurRad="38100" dist="38100" dir="2700000" algn="tl">
                    <a:srgbClr val="000000">
                      <a:alpha val="43137"/>
                    </a:srgbClr>
                  </a:outerShdw>
                </a:effectLst>
              </a:rPr>
              <a:t>Washer or coin for transferring pigment onto paper</a:t>
            </a:r>
          </a:p>
          <a:p>
            <a:pPr>
              <a:buFont typeface="Arial" pitchFamily="34" charset="0"/>
              <a:buChar char="•"/>
            </a:pPr>
            <a:r>
              <a:rPr lang="en-US" b="1" dirty="0" smtClean="0">
                <a:effectLst>
                  <a:outerShdw blurRad="38100" dist="38100" dir="2700000" algn="tl">
                    <a:srgbClr val="000000">
                      <a:alpha val="43137"/>
                    </a:srgbClr>
                  </a:outerShdw>
                </a:effectLst>
              </a:rPr>
              <a:t>Leaf material</a:t>
            </a:r>
          </a:p>
          <a:p>
            <a:pPr>
              <a:buFont typeface="Arial" pitchFamily="34" charset="0"/>
              <a:buChar char="•"/>
            </a:pPr>
            <a:r>
              <a:rPr lang="en-US" b="1" dirty="0" smtClean="0">
                <a:effectLst>
                  <a:outerShdw blurRad="38100" dist="38100" dir="2700000" algn="tl">
                    <a:srgbClr val="000000">
                      <a:alpha val="43137"/>
                    </a:srgbClr>
                  </a:outerShdw>
                </a:effectLst>
              </a:rPr>
              <a:t>Rubbing Alcohol(just enough to cover the bottom of the beaker)</a:t>
            </a:r>
          </a:p>
          <a:p>
            <a:pPr>
              <a:buFont typeface="Arial" pitchFamily="34" charset="0"/>
              <a:buChar char="•"/>
            </a:pPr>
            <a:r>
              <a:rPr lang="en-US" b="1" dirty="0" smtClean="0">
                <a:effectLst>
                  <a:outerShdw blurRad="38100" dist="38100" dir="2700000" algn="tl">
                    <a:srgbClr val="000000">
                      <a:alpha val="43137"/>
                    </a:srgbClr>
                  </a:outerShdw>
                </a:effectLst>
              </a:rPr>
              <a:t>Ruler</a:t>
            </a:r>
          </a:p>
          <a:p>
            <a:pPr>
              <a:buNone/>
            </a:pPr>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Effect transition="in" filter="wheel(1)">
                                      <p:cBhvr>
                                        <p:cTn id="25" dur="2000"/>
                                        <p:tgtEl>
                                          <p:spTgt spid="5">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5">
                                            <p:txEl>
                                              <p:pRg st="1" end="1"/>
                                            </p:txEl>
                                          </p:spTgt>
                                        </p:tgtEl>
                                        <p:attrNameLst>
                                          <p:attrName>style.visibility</p:attrName>
                                        </p:attrNameLst>
                                      </p:cBhvr>
                                      <p:to>
                                        <p:strVal val="visible"/>
                                      </p:to>
                                    </p:set>
                                    <p:animEffect transition="in" filter="barn(inVertical)">
                                      <p:cBhvr>
                                        <p:cTn id="30" dur="500"/>
                                        <p:tgtEl>
                                          <p:spTgt spid="5">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5">
                                            <p:txEl>
                                              <p:pRg st="2" end="2"/>
                                            </p:txEl>
                                          </p:spTgt>
                                        </p:tgtEl>
                                        <p:attrNameLst>
                                          <p:attrName>style.visibility</p:attrName>
                                        </p:attrNameLst>
                                      </p:cBhvr>
                                      <p:to>
                                        <p:strVal val="visible"/>
                                      </p:to>
                                    </p:set>
                                    <p:animEffect transition="in" filter="barn(inVertical)">
                                      <p:cBhvr>
                                        <p:cTn id="35" dur="500"/>
                                        <p:tgtEl>
                                          <p:spTgt spid="5">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nodeType="clickEffect">
                                  <p:stCondLst>
                                    <p:cond delay="0"/>
                                  </p:stCondLst>
                                  <p:childTnLst>
                                    <p:set>
                                      <p:cBhvr>
                                        <p:cTn id="39" dur="1" fill="hold">
                                          <p:stCondLst>
                                            <p:cond delay="0"/>
                                          </p:stCondLst>
                                        </p:cTn>
                                        <p:tgtEl>
                                          <p:spTgt spid="5">
                                            <p:txEl>
                                              <p:pRg st="3" end="3"/>
                                            </p:txEl>
                                          </p:spTgt>
                                        </p:tgtEl>
                                        <p:attrNameLst>
                                          <p:attrName>style.visibility</p:attrName>
                                        </p:attrNameLst>
                                      </p:cBhvr>
                                      <p:to>
                                        <p:strVal val="visible"/>
                                      </p:to>
                                    </p:set>
                                    <p:animEffect transition="in" filter="circle(in)">
                                      <p:cBhvr>
                                        <p:cTn id="40" dur="2000"/>
                                        <p:tgtEl>
                                          <p:spTgt spid="5">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1" presetClass="entr" presetSubtype="1" fill="hold" nodeType="clickEffect">
                                  <p:stCondLst>
                                    <p:cond delay="0"/>
                                  </p:stCondLst>
                                  <p:childTnLst>
                                    <p:set>
                                      <p:cBhvr>
                                        <p:cTn id="44" dur="1" fill="hold">
                                          <p:stCondLst>
                                            <p:cond delay="0"/>
                                          </p:stCondLst>
                                        </p:cTn>
                                        <p:tgtEl>
                                          <p:spTgt spid="5">
                                            <p:txEl>
                                              <p:pRg st="4" end="4"/>
                                            </p:txEl>
                                          </p:spTgt>
                                        </p:tgtEl>
                                        <p:attrNameLst>
                                          <p:attrName>style.visibility</p:attrName>
                                        </p:attrNameLst>
                                      </p:cBhvr>
                                      <p:to>
                                        <p:strVal val="visible"/>
                                      </p:to>
                                    </p:set>
                                    <p:animEffect transition="in" filter="wheel(1)">
                                      <p:cBhvr>
                                        <p:cTn id="45" dur="2000"/>
                                        <p:tgtEl>
                                          <p:spTgt spid="5">
                                            <p:txEl>
                                              <p:pRg st="4" end="4"/>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5">
                                            <p:txEl>
                                              <p:pRg st="5" end="5"/>
                                            </p:txEl>
                                          </p:spTgt>
                                        </p:tgtEl>
                                        <p:attrNameLst>
                                          <p:attrName>style.visibility</p:attrName>
                                        </p:attrNameLst>
                                      </p:cBhvr>
                                      <p:to>
                                        <p:strVal val="visible"/>
                                      </p:to>
                                    </p:set>
                                    <p:anim calcmode="lin" valueType="num">
                                      <p:cBhvr additive="base">
                                        <p:cTn id="50"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5">
                                            <p:txEl>
                                              <p:pRg st="6" end="6"/>
                                            </p:txEl>
                                          </p:spTgt>
                                        </p:tgtEl>
                                        <p:attrNameLst>
                                          <p:attrName>style.visibility</p:attrName>
                                        </p:attrNameLst>
                                      </p:cBhvr>
                                      <p:to>
                                        <p:strVal val="visible"/>
                                      </p:to>
                                    </p:set>
                                    <p:animEffect transition="in" filter="fade">
                                      <p:cBhvr>
                                        <p:cTn id="56" dur="1000"/>
                                        <p:tgtEl>
                                          <p:spTgt spid="5">
                                            <p:txEl>
                                              <p:pRg st="6" end="6"/>
                                            </p:txEl>
                                          </p:spTgt>
                                        </p:tgtEl>
                                      </p:cBhvr>
                                    </p:animEffect>
                                    <p:anim calcmode="lin" valueType="num">
                                      <p:cBhvr>
                                        <p:cTn id="57"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685800"/>
          </a:xfrm>
        </p:spPr>
        <p:txBody>
          <a:bodyPr/>
          <a:lstStyle/>
          <a:p>
            <a:pPr algn="l"/>
            <a:r>
              <a:rPr lang="en-US" dirty="0" smtClean="0"/>
              <a:t>Procedure:</a:t>
            </a:r>
            <a:endParaRPr lang="en-US" dirty="0"/>
          </a:p>
        </p:txBody>
      </p:sp>
      <p:sp>
        <p:nvSpPr>
          <p:cNvPr id="3" name="Content Placeholder 2"/>
          <p:cNvSpPr>
            <a:spLocks noGrp="1"/>
          </p:cNvSpPr>
          <p:nvPr>
            <p:ph idx="1"/>
          </p:nvPr>
        </p:nvSpPr>
        <p:spPr>
          <a:xfrm>
            <a:off x="0" y="762000"/>
            <a:ext cx="5029200" cy="5410200"/>
          </a:xfrm>
        </p:spPr>
        <p:txBody>
          <a:bodyPr/>
          <a:lstStyle/>
          <a:p>
            <a:pPr marL="514350" indent="-514350">
              <a:buAutoNum type="arabicPeriod"/>
            </a:pPr>
            <a:r>
              <a:rPr lang="en-US" b="1" dirty="0" smtClean="0"/>
              <a:t>Obtain a piece of chromatography paper, a piece of plant leaf and a washer. </a:t>
            </a:r>
          </a:p>
          <a:p>
            <a:pPr marL="514350" indent="-514350">
              <a:buAutoNum type="arabicPeriod"/>
            </a:pPr>
            <a:r>
              <a:rPr lang="en-US" b="1" dirty="0" smtClean="0"/>
              <a:t>Place plant leaf over the pencil mark on the chromatography paper and rub the washer over the top of the plant leaf.</a:t>
            </a:r>
          </a:p>
          <a:p>
            <a:pPr marL="514350" indent="-514350">
              <a:buAutoNum type="arabicPeriod"/>
            </a:pPr>
            <a:endParaRPr lang="en-US" dirty="0"/>
          </a:p>
        </p:txBody>
      </p:sp>
      <p:pic>
        <p:nvPicPr>
          <p:cNvPr id="4" name="Picture 3" descr="pigment 2.jpg"/>
          <p:cNvPicPr>
            <a:picLocks noChangeAspect="1"/>
          </p:cNvPicPr>
          <p:nvPr/>
        </p:nvPicPr>
        <p:blipFill>
          <a:blip r:embed="rId2" cstate="print"/>
          <a:stretch>
            <a:fillRect/>
          </a:stretch>
        </p:blipFill>
        <p:spPr>
          <a:xfrm>
            <a:off x="4800600" y="1066800"/>
            <a:ext cx="4038600" cy="5105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circle(in)">
                                      <p:cBhvr>
                                        <p:cTn id="25" dur="2000"/>
                                        <p:tgtEl>
                                          <p:spTgt spid="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barn(inVertical)">
                                      <p:cBhvr>
                                        <p:cTn id="30" dur="500"/>
                                        <p:tgtEl>
                                          <p:spTgt spid="3">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randombar(horizontal)">
                                      <p:cBhvr>
                                        <p:cTn id="3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7772400" cy="685800"/>
          </a:xfrm>
        </p:spPr>
        <p:txBody>
          <a:bodyPr/>
          <a:lstStyle/>
          <a:p>
            <a:pPr algn="l"/>
            <a:r>
              <a:rPr lang="en-US" dirty="0" smtClean="0"/>
              <a:t>Procedure Continued:</a:t>
            </a:r>
            <a:endParaRPr lang="en-US" dirty="0"/>
          </a:p>
        </p:txBody>
      </p:sp>
      <p:sp>
        <p:nvSpPr>
          <p:cNvPr id="3" name="Content Placeholder 2"/>
          <p:cNvSpPr>
            <a:spLocks noGrp="1"/>
          </p:cNvSpPr>
          <p:nvPr>
            <p:ph idx="1"/>
          </p:nvPr>
        </p:nvSpPr>
        <p:spPr>
          <a:xfrm>
            <a:off x="228600" y="838200"/>
            <a:ext cx="8229600" cy="5257800"/>
          </a:xfrm>
        </p:spPr>
        <p:txBody>
          <a:bodyPr/>
          <a:lstStyle/>
          <a:p>
            <a:pPr>
              <a:buNone/>
            </a:pPr>
            <a:r>
              <a:rPr lang="en-US" b="1" dirty="0" smtClean="0">
                <a:effectLst>
                  <a:outerShdw blurRad="38100" dist="38100" dir="2700000" algn="tl">
                    <a:srgbClr val="000000">
                      <a:alpha val="43137"/>
                    </a:srgbClr>
                  </a:outerShdw>
                </a:effectLst>
              </a:rPr>
              <a:t>3. Make sure to get a nice green line transferred to the paper without tearing the paper.</a:t>
            </a:r>
          </a:p>
          <a:p>
            <a:pPr marL="514350" indent="-514350">
              <a:buAutoNum type="arabicPeriod" startAt="4"/>
            </a:pPr>
            <a:r>
              <a:rPr lang="en-US" b="1" dirty="0" smtClean="0">
                <a:effectLst>
                  <a:outerShdw blurRad="38100" dist="38100" dir="2700000" algn="tl">
                    <a:srgbClr val="000000">
                      <a:alpha val="43137"/>
                    </a:srgbClr>
                  </a:outerShdw>
                </a:effectLst>
              </a:rPr>
              <a:t>Fold the paper length wise so that it will stand up in the beaker.</a:t>
            </a:r>
          </a:p>
          <a:p>
            <a:pPr marL="514350" indent="-514350">
              <a:buAutoNum type="arabicPeriod" startAt="4"/>
            </a:pPr>
            <a:r>
              <a:rPr lang="en-US" b="1" dirty="0" smtClean="0">
                <a:effectLst>
                  <a:outerShdw blurRad="38100" dist="38100" dir="2700000" algn="tl">
                    <a:srgbClr val="000000">
                      <a:alpha val="43137"/>
                    </a:srgbClr>
                  </a:outerShdw>
                </a:effectLst>
              </a:rPr>
              <a:t>Obtain a beaker with rubbing alcohol, return to your table and stand the chromatography paper up in the beaker. We will allow it to run for at least 10 minutes. </a:t>
            </a:r>
            <a:endParaRPr lang="en-US"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31" dur="500"/>
                                        <p:tgtEl>
                                          <p:spTgt spid="3">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 calcmode="lin" valueType="num">
                                      <p:cBhvr>
                                        <p:cTn id="3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6" descr="chromatog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57200" y="838200"/>
            <a:ext cx="3832225" cy="5486400"/>
          </a:xfrm>
          <a:prstGeom prst="rect">
            <a:avLst/>
          </a:prstGeom>
          <a:noFill/>
          <a:ln w="9525">
            <a:noFill/>
            <a:miter lim="800000"/>
            <a:headEnd/>
            <a:tailEnd/>
          </a:ln>
        </p:spPr>
      </p:pic>
      <p:sp>
        <p:nvSpPr>
          <p:cNvPr id="4101" name="Text Box 7"/>
          <p:cNvSpPr txBox="1">
            <a:spLocks noChangeArrowheads="1"/>
          </p:cNvSpPr>
          <p:nvPr/>
        </p:nvSpPr>
        <p:spPr bwMode="auto">
          <a:xfrm>
            <a:off x="4038600" y="1524000"/>
            <a:ext cx="4495800" cy="3293209"/>
          </a:xfrm>
          <a:prstGeom prst="rect">
            <a:avLst/>
          </a:prstGeom>
          <a:noFill/>
          <a:ln w="9525">
            <a:noFill/>
            <a:miter lim="800000"/>
            <a:headEnd/>
            <a:tailEnd/>
          </a:ln>
        </p:spPr>
        <p:txBody>
          <a:bodyPr wrap="square">
            <a:spAutoFit/>
          </a:bodyPr>
          <a:lstStyle/>
          <a:p>
            <a:r>
              <a:rPr lang="en-US" sz="3200" b="1" dirty="0">
                <a:effectLst>
                  <a:outerShdw blurRad="38100" dist="38100" dir="2700000" algn="tl">
                    <a:srgbClr val="000000">
                      <a:alpha val="43137"/>
                    </a:srgbClr>
                  </a:outerShdw>
                </a:effectLst>
              </a:rPr>
              <a:t>Make sure tip </a:t>
            </a:r>
            <a:r>
              <a:rPr lang="en-US" sz="3200" b="1" dirty="0" smtClean="0">
                <a:effectLst>
                  <a:outerShdw blurRad="38100" dist="38100" dir="2700000" algn="tl">
                    <a:srgbClr val="000000">
                      <a:alpha val="43137"/>
                    </a:srgbClr>
                  </a:outerShdw>
                </a:effectLst>
              </a:rPr>
              <a:t>of paper </a:t>
            </a:r>
            <a:endParaRPr lang="en-US" sz="3200" b="1" dirty="0">
              <a:effectLst>
                <a:outerShdw blurRad="38100" dist="38100" dir="2700000" algn="tl">
                  <a:srgbClr val="000000">
                    <a:alpha val="43137"/>
                  </a:srgbClr>
                </a:outerShdw>
              </a:effectLst>
            </a:endParaRPr>
          </a:p>
          <a:p>
            <a:r>
              <a:rPr lang="en-US" sz="3200" b="1" dirty="0">
                <a:effectLst>
                  <a:outerShdw blurRad="38100" dist="38100" dir="2700000" algn="tl">
                    <a:srgbClr val="000000">
                      <a:alpha val="43137"/>
                    </a:srgbClr>
                  </a:outerShdw>
                </a:effectLst>
              </a:rPr>
              <a:t>is touching solvent</a:t>
            </a:r>
          </a:p>
          <a:p>
            <a:endParaRPr lang="en-US" sz="3200" b="1" dirty="0">
              <a:effectLst>
                <a:outerShdw blurRad="38100" dist="38100" dir="2700000" algn="tl">
                  <a:srgbClr val="000000">
                    <a:alpha val="43137"/>
                  </a:srgbClr>
                </a:outerShdw>
              </a:effectLst>
            </a:endParaRPr>
          </a:p>
          <a:p>
            <a:r>
              <a:rPr lang="en-US" sz="3200" b="1" dirty="0">
                <a:effectLst>
                  <a:outerShdw blurRad="38100" dist="38100" dir="2700000" algn="tl">
                    <a:srgbClr val="000000">
                      <a:alpha val="43137"/>
                    </a:srgbClr>
                  </a:outerShdw>
                </a:effectLst>
              </a:rPr>
              <a:t>Make sure green line</a:t>
            </a:r>
          </a:p>
          <a:p>
            <a:r>
              <a:rPr lang="en-US" sz="3200" b="1" dirty="0">
                <a:effectLst>
                  <a:outerShdw blurRad="38100" dist="38100" dir="2700000" algn="tl">
                    <a:srgbClr val="000000">
                      <a:alpha val="43137"/>
                    </a:srgbClr>
                  </a:outerShdw>
                </a:effectLst>
              </a:rPr>
              <a:t>is ABOVE solvent</a:t>
            </a:r>
          </a:p>
          <a:p>
            <a:endParaRPr lang="en-US" b="1" dirty="0"/>
          </a:p>
          <a:p>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100"/>
                                        </p:tgtEl>
                                        <p:attrNameLst>
                                          <p:attrName>style.visibility</p:attrName>
                                        </p:attrNameLst>
                                      </p:cBhvr>
                                      <p:to>
                                        <p:strVal val="visible"/>
                                      </p:to>
                                    </p:set>
                                    <p:animEffect transition="in" filter="barn(inVertical)">
                                      <p:cBhvr>
                                        <p:cTn id="7" dur="500"/>
                                        <p:tgtEl>
                                          <p:spTgt spid="4100"/>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101">
                                            <p:txEl>
                                              <p:pRg st="0" end="0"/>
                                            </p:txEl>
                                          </p:spTgt>
                                        </p:tgtEl>
                                        <p:attrNameLst>
                                          <p:attrName>style.visibility</p:attrName>
                                        </p:attrNameLst>
                                      </p:cBhvr>
                                      <p:to>
                                        <p:strVal val="visible"/>
                                      </p:to>
                                    </p:set>
                                    <p:animEffect transition="in" filter="wheel(1)">
                                      <p:cBhvr>
                                        <p:cTn id="12" dur="2000"/>
                                        <p:tgtEl>
                                          <p:spTgt spid="4101">
                                            <p:txEl>
                                              <p:pRg st="0" end="0"/>
                                            </p:txEl>
                                          </p:spTgt>
                                        </p:tgtEl>
                                      </p:cBhvr>
                                    </p:animEffect>
                                  </p:childTnLst>
                                </p:cTn>
                              </p:par>
                              <p:par>
                                <p:cTn id="13" presetID="21" presetClass="entr" presetSubtype="1" fill="hold" nodeType="withEffect">
                                  <p:stCondLst>
                                    <p:cond delay="0"/>
                                  </p:stCondLst>
                                  <p:childTnLst>
                                    <p:set>
                                      <p:cBhvr>
                                        <p:cTn id="14" dur="1" fill="hold">
                                          <p:stCondLst>
                                            <p:cond delay="0"/>
                                          </p:stCondLst>
                                        </p:cTn>
                                        <p:tgtEl>
                                          <p:spTgt spid="4101">
                                            <p:txEl>
                                              <p:pRg st="1" end="1"/>
                                            </p:txEl>
                                          </p:spTgt>
                                        </p:tgtEl>
                                        <p:attrNameLst>
                                          <p:attrName>style.visibility</p:attrName>
                                        </p:attrNameLst>
                                      </p:cBhvr>
                                      <p:to>
                                        <p:strVal val="visible"/>
                                      </p:to>
                                    </p:set>
                                    <p:animEffect transition="in" filter="wheel(1)">
                                      <p:cBhvr>
                                        <p:cTn id="15" dur="2000"/>
                                        <p:tgtEl>
                                          <p:spTgt spid="4101">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4101">
                                            <p:txEl>
                                              <p:pRg st="3" end="3"/>
                                            </p:txEl>
                                          </p:spTgt>
                                        </p:tgtEl>
                                        <p:attrNameLst>
                                          <p:attrName>style.visibility</p:attrName>
                                        </p:attrNameLst>
                                      </p:cBhvr>
                                      <p:to>
                                        <p:strVal val="visible"/>
                                      </p:to>
                                    </p:set>
                                    <p:animEffect transition="in" filter="circle(in)">
                                      <p:cBhvr>
                                        <p:cTn id="20" dur="2000"/>
                                        <p:tgtEl>
                                          <p:spTgt spid="4101">
                                            <p:txEl>
                                              <p:pRg st="3" end="3"/>
                                            </p:txEl>
                                          </p:spTgt>
                                        </p:tgtEl>
                                      </p:cBhvr>
                                    </p:animEffect>
                                  </p:childTnLst>
                                </p:cTn>
                              </p:par>
                              <p:par>
                                <p:cTn id="21" presetID="6" presetClass="entr" presetSubtype="16" fill="hold" nodeType="withEffect">
                                  <p:stCondLst>
                                    <p:cond delay="0"/>
                                  </p:stCondLst>
                                  <p:childTnLst>
                                    <p:set>
                                      <p:cBhvr>
                                        <p:cTn id="22" dur="1" fill="hold">
                                          <p:stCondLst>
                                            <p:cond delay="0"/>
                                          </p:stCondLst>
                                        </p:cTn>
                                        <p:tgtEl>
                                          <p:spTgt spid="4101">
                                            <p:txEl>
                                              <p:pRg st="4" end="4"/>
                                            </p:txEl>
                                          </p:spTgt>
                                        </p:tgtEl>
                                        <p:attrNameLst>
                                          <p:attrName>style.visibility</p:attrName>
                                        </p:attrNameLst>
                                      </p:cBhvr>
                                      <p:to>
                                        <p:strVal val="visible"/>
                                      </p:to>
                                    </p:set>
                                    <p:animEffect transition="in" filter="circle(in)">
                                      <p:cBhvr>
                                        <p:cTn id="23" dur="2000"/>
                                        <p:tgtEl>
                                          <p:spTgt spid="410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b="0"/>
              <a:t>What is Chromatography?</a:t>
            </a:r>
          </a:p>
        </p:txBody>
      </p:sp>
      <p:sp>
        <p:nvSpPr>
          <p:cNvPr id="31747" name="Text Box 3"/>
          <p:cNvSpPr txBox="1">
            <a:spLocks noChangeArrowheads="1"/>
          </p:cNvSpPr>
          <p:nvPr/>
        </p:nvSpPr>
        <p:spPr bwMode="auto">
          <a:xfrm>
            <a:off x="1447800" y="1587500"/>
            <a:ext cx="6248400" cy="1938992"/>
          </a:xfrm>
          <a:prstGeom prst="rect">
            <a:avLst/>
          </a:prstGeom>
          <a:noFill/>
          <a:ln w="9525">
            <a:noFill/>
            <a:miter lim="800000"/>
            <a:headEnd/>
            <a:tailEnd/>
          </a:ln>
          <a:effectLst/>
        </p:spPr>
        <p:txBody>
          <a:bodyPr>
            <a:spAutoFit/>
          </a:bodyPr>
          <a:lstStyle/>
          <a:p>
            <a:pPr>
              <a:spcBef>
                <a:spcPct val="50000"/>
              </a:spcBef>
            </a:pPr>
            <a:r>
              <a:rPr lang="en-US" dirty="0">
                <a:latin typeface="Comic Sans MS" pitchFamily="66" charset="0"/>
              </a:rPr>
              <a:t>Chromatography is a technique for separating mixtures into their components in order to analyze, identify, purify, and/or quantify the mixture or components.</a:t>
            </a:r>
          </a:p>
        </p:txBody>
      </p:sp>
      <p:sp>
        <p:nvSpPr>
          <p:cNvPr id="31751" name="Oval 7"/>
          <p:cNvSpPr>
            <a:spLocks noChangeArrowheads="1"/>
          </p:cNvSpPr>
          <p:nvPr/>
        </p:nvSpPr>
        <p:spPr bwMode="auto">
          <a:xfrm>
            <a:off x="1371600" y="4800600"/>
            <a:ext cx="762000" cy="838200"/>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31752" name="Oval 8"/>
          <p:cNvSpPr>
            <a:spLocks noChangeArrowheads="1"/>
          </p:cNvSpPr>
          <p:nvPr/>
        </p:nvSpPr>
        <p:spPr bwMode="auto">
          <a:xfrm>
            <a:off x="1600200" y="4343400"/>
            <a:ext cx="762000" cy="838200"/>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31753" name="Oval 9"/>
          <p:cNvSpPr>
            <a:spLocks noChangeArrowheads="1"/>
          </p:cNvSpPr>
          <p:nvPr/>
        </p:nvSpPr>
        <p:spPr bwMode="auto">
          <a:xfrm>
            <a:off x="990600" y="4343400"/>
            <a:ext cx="762000" cy="838200"/>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31754" name="Oval 10"/>
          <p:cNvSpPr>
            <a:spLocks noChangeArrowheads="1"/>
          </p:cNvSpPr>
          <p:nvPr/>
        </p:nvSpPr>
        <p:spPr bwMode="auto">
          <a:xfrm>
            <a:off x="1600200" y="5257800"/>
            <a:ext cx="304800" cy="304800"/>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31755" name="Rectangle 11"/>
          <p:cNvSpPr>
            <a:spLocks noChangeArrowheads="1"/>
          </p:cNvSpPr>
          <p:nvPr/>
        </p:nvSpPr>
        <p:spPr bwMode="auto">
          <a:xfrm>
            <a:off x="1295400" y="4572000"/>
            <a:ext cx="152400" cy="2286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31756" name="Rectangle 12"/>
          <p:cNvSpPr>
            <a:spLocks noChangeArrowheads="1"/>
          </p:cNvSpPr>
          <p:nvPr/>
        </p:nvSpPr>
        <p:spPr bwMode="auto">
          <a:xfrm>
            <a:off x="1676400" y="5029200"/>
            <a:ext cx="152400" cy="2286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31757" name="Oval 13"/>
          <p:cNvSpPr>
            <a:spLocks noChangeArrowheads="1"/>
          </p:cNvSpPr>
          <p:nvPr/>
        </p:nvSpPr>
        <p:spPr bwMode="auto">
          <a:xfrm>
            <a:off x="1524000" y="4724400"/>
            <a:ext cx="304800" cy="304800"/>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31758" name="Rectangle 14"/>
          <p:cNvSpPr>
            <a:spLocks noChangeArrowheads="1"/>
          </p:cNvSpPr>
          <p:nvPr/>
        </p:nvSpPr>
        <p:spPr bwMode="auto">
          <a:xfrm>
            <a:off x="1905000" y="4572000"/>
            <a:ext cx="152400" cy="2286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31759" name="Oval 15"/>
          <p:cNvSpPr>
            <a:spLocks noChangeArrowheads="1"/>
          </p:cNvSpPr>
          <p:nvPr/>
        </p:nvSpPr>
        <p:spPr bwMode="auto">
          <a:xfrm>
            <a:off x="2057400" y="4800600"/>
            <a:ext cx="304800" cy="304800"/>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31760" name="Oval 16"/>
          <p:cNvSpPr>
            <a:spLocks noChangeArrowheads="1"/>
          </p:cNvSpPr>
          <p:nvPr/>
        </p:nvSpPr>
        <p:spPr bwMode="auto">
          <a:xfrm>
            <a:off x="1905000" y="4953000"/>
            <a:ext cx="76200" cy="7620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31761" name="Oval 17"/>
          <p:cNvSpPr>
            <a:spLocks noChangeArrowheads="1"/>
          </p:cNvSpPr>
          <p:nvPr/>
        </p:nvSpPr>
        <p:spPr bwMode="auto">
          <a:xfrm>
            <a:off x="1524000" y="4572000"/>
            <a:ext cx="76200" cy="7620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31750" name="Oval 6"/>
          <p:cNvSpPr>
            <a:spLocks noChangeArrowheads="1"/>
          </p:cNvSpPr>
          <p:nvPr/>
        </p:nvSpPr>
        <p:spPr bwMode="auto">
          <a:xfrm>
            <a:off x="1143000" y="4953000"/>
            <a:ext cx="304800" cy="304800"/>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31762" name="Oval 18"/>
          <p:cNvSpPr>
            <a:spLocks noChangeArrowheads="1"/>
          </p:cNvSpPr>
          <p:nvPr/>
        </p:nvSpPr>
        <p:spPr bwMode="auto">
          <a:xfrm>
            <a:off x="4419600" y="4038600"/>
            <a:ext cx="762000" cy="838200"/>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31763" name="Oval 19"/>
          <p:cNvSpPr>
            <a:spLocks noChangeArrowheads="1"/>
          </p:cNvSpPr>
          <p:nvPr/>
        </p:nvSpPr>
        <p:spPr bwMode="auto">
          <a:xfrm>
            <a:off x="3886200" y="4038600"/>
            <a:ext cx="762000" cy="838200"/>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31764" name="Oval 20"/>
          <p:cNvSpPr>
            <a:spLocks noChangeArrowheads="1"/>
          </p:cNvSpPr>
          <p:nvPr/>
        </p:nvSpPr>
        <p:spPr bwMode="auto">
          <a:xfrm>
            <a:off x="4191000" y="4191000"/>
            <a:ext cx="762000" cy="838200"/>
          </a:xfrm>
          <a:prstGeom prst="ellipse">
            <a:avLst/>
          </a:prstGeom>
          <a:solidFill>
            <a:srgbClr val="FFFF00"/>
          </a:solidFill>
          <a:ln w="9525">
            <a:solidFill>
              <a:schemeClr val="tx1"/>
            </a:solidFill>
            <a:round/>
            <a:headEnd/>
            <a:tailEnd/>
          </a:ln>
          <a:effectLst/>
        </p:spPr>
        <p:txBody>
          <a:bodyPr wrap="none" anchor="ctr"/>
          <a:lstStyle/>
          <a:p>
            <a:endParaRPr lang="en-US"/>
          </a:p>
        </p:txBody>
      </p:sp>
      <p:sp>
        <p:nvSpPr>
          <p:cNvPr id="31765" name="Oval 21"/>
          <p:cNvSpPr>
            <a:spLocks noChangeArrowheads="1"/>
          </p:cNvSpPr>
          <p:nvPr/>
        </p:nvSpPr>
        <p:spPr bwMode="auto">
          <a:xfrm>
            <a:off x="5181600" y="5181600"/>
            <a:ext cx="304800" cy="304800"/>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31766" name="Rectangle 22"/>
          <p:cNvSpPr>
            <a:spLocks noChangeArrowheads="1"/>
          </p:cNvSpPr>
          <p:nvPr/>
        </p:nvSpPr>
        <p:spPr bwMode="auto">
          <a:xfrm>
            <a:off x="4572000" y="5257800"/>
            <a:ext cx="152400" cy="2286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31767" name="Rectangle 23"/>
          <p:cNvSpPr>
            <a:spLocks noChangeArrowheads="1"/>
          </p:cNvSpPr>
          <p:nvPr/>
        </p:nvSpPr>
        <p:spPr bwMode="auto">
          <a:xfrm>
            <a:off x="4267200" y="5257800"/>
            <a:ext cx="152400" cy="2286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31768" name="Oval 24"/>
          <p:cNvSpPr>
            <a:spLocks noChangeArrowheads="1"/>
          </p:cNvSpPr>
          <p:nvPr/>
        </p:nvSpPr>
        <p:spPr bwMode="auto">
          <a:xfrm>
            <a:off x="5257800" y="4876800"/>
            <a:ext cx="304800" cy="304800"/>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31769" name="Rectangle 25"/>
          <p:cNvSpPr>
            <a:spLocks noChangeArrowheads="1"/>
          </p:cNvSpPr>
          <p:nvPr/>
        </p:nvSpPr>
        <p:spPr bwMode="auto">
          <a:xfrm>
            <a:off x="4419600" y="5334000"/>
            <a:ext cx="152400" cy="228600"/>
          </a:xfrm>
          <a:prstGeom prst="rect">
            <a:avLst/>
          </a:prstGeom>
          <a:solidFill>
            <a:srgbClr val="000099"/>
          </a:solidFill>
          <a:ln w="9525">
            <a:solidFill>
              <a:schemeClr val="tx1"/>
            </a:solidFill>
            <a:miter lim="800000"/>
            <a:headEnd/>
            <a:tailEnd/>
          </a:ln>
          <a:effectLst/>
        </p:spPr>
        <p:txBody>
          <a:bodyPr wrap="none" anchor="ctr"/>
          <a:lstStyle/>
          <a:p>
            <a:endParaRPr lang="en-US"/>
          </a:p>
        </p:txBody>
      </p:sp>
      <p:sp>
        <p:nvSpPr>
          <p:cNvPr id="31770" name="Oval 26"/>
          <p:cNvSpPr>
            <a:spLocks noChangeArrowheads="1"/>
          </p:cNvSpPr>
          <p:nvPr/>
        </p:nvSpPr>
        <p:spPr bwMode="auto">
          <a:xfrm>
            <a:off x="5029200" y="5029200"/>
            <a:ext cx="304800" cy="304800"/>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31771" name="Oval 27"/>
          <p:cNvSpPr>
            <a:spLocks noChangeArrowheads="1"/>
          </p:cNvSpPr>
          <p:nvPr/>
        </p:nvSpPr>
        <p:spPr bwMode="auto">
          <a:xfrm>
            <a:off x="3886200" y="5181600"/>
            <a:ext cx="76200" cy="7620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31772" name="Oval 28"/>
          <p:cNvSpPr>
            <a:spLocks noChangeArrowheads="1"/>
          </p:cNvSpPr>
          <p:nvPr/>
        </p:nvSpPr>
        <p:spPr bwMode="auto">
          <a:xfrm>
            <a:off x="3962400" y="5257800"/>
            <a:ext cx="76200" cy="7620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31773" name="Oval 29"/>
          <p:cNvSpPr>
            <a:spLocks noChangeArrowheads="1"/>
          </p:cNvSpPr>
          <p:nvPr/>
        </p:nvSpPr>
        <p:spPr bwMode="auto">
          <a:xfrm>
            <a:off x="5410200" y="5029200"/>
            <a:ext cx="304800" cy="304800"/>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31774" name="Line 30"/>
          <p:cNvSpPr>
            <a:spLocks noChangeShapeType="1"/>
          </p:cNvSpPr>
          <p:nvPr/>
        </p:nvSpPr>
        <p:spPr bwMode="auto">
          <a:xfrm>
            <a:off x="2590800" y="4953000"/>
            <a:ext cx="1219200" cy="0"/>
          </a:xfrm>
          <a:prstGeom prst="line">
            <a:avLst/>
          </a:prstGeom>
          <a:noFill/>
          <a:ln w="38100">
            <a:solidFill>
              <a:schemeClr val="tx1"/>
            </a:solidFill>
            <a:round/>
            <a:headEnd/>
            <a:tailEnd type="triangle" w="med" len="med"/>
          </a:ln>
          <a:effectLst/>
        </p:spPr>
        <p:txBody>
          <a:bodyPr/>
          <a:lstStyle/>
          <a:p>
            <a:endParaRPr lang="en-US"/>
          </a:p>
        </p:txBody>
      </p:sp>
      <p:sp>
        <p:nvSpPr>
          <p:cNvPr id="31775" name="Text Box 31"/>
          <p:cNvSpPr txBox="1">
            <a:spLocks noChangeArrowheads="1"/>
          </p:cNvSpPr>
          <p:nvPr/>
        </p:nvSpPr>
        <p:spPr bwMode="auto">
          <a:xfrm>
            <a:off x="2590800" y="4572000"/>
            <a:ext cx="1066800" cy="366713"/>
          </a:xfrm>
          <a:prstGeom prst="rect">
            <a:avLst/>
          </a:prstGeom>
          <a:noFill/>
          <a:ln w="9525">
            <a:noFill/>
            <a:miter lim="800000"/>
            <a:headEnd/>
            <a:tailEnd/>
          </a:ln>
          <a:effectLst/>
        </p:spPr>
        <p:txBody>
          <a:bodyPr>
            <a:spAutoFit/>
          </a:bodyPr>
          <a:lstStyle/>
          <a:p>
            <a:pPr>
              <a:spcBef>
                <a:spcPct val="50000"/>
              </a:spcBef>
            </a:pPr>
            <a:r>
              <a:rPr lang="en-US" sz="1800"/>
              <a:t>Separate</a:t>
            </a:r>
          </a:p>
        </p:txBody>
      </p:sp>
      <p:sp>
        <p:nvSpPr>
          <p:cNvPr id="31776" name="Line 32"/>
          <p:cNvSpPr>
            <a:spLocks noChangeShapeType="1"/>
          </p:cNvSpPr>
          <p:nvPr/>
        </p:nvSpPr>
        <p:spPr bwMode="auto">
          <a:xfrm>
            <a:off x="6019800" y="5029200"/>
            <a:ext cx="1066800" cy="0"/>
          </a:xfrm>
          <a:prstGeom prst="line">
            <a:avLst/>
          </a:prstGeom>
          <a:noFill/>
          <a:ln w="38100">
            <a:solidFill>
              <a:schemeClr val="tx1"/>
            </a:solidFill>
            <a:round/>
            <a:headEnd/>
            <a:tailEnd type="triangle" w="med" len="med"/>
          </a:ln>
          <a:effectLst/>
        </p:spPr>
        <p:txBody>
          <a:bodyPr/>
          <a:lstStyle/>
          <a:p>
            <a:endParaRPr lang="en-US"/>
          </a:p>
        </p:txBody>
      </p:sp>
      <p:sp>
        <p:nvSpPr>
          <p:cNvPr id="31777" name="Text Box 33"/>
          <p:cNvSpPr txBox="1">
            <a:spLocks noChangeArrowheads="1"/>
          </p:cNvSpPr>
          <p:nvPr/>
        </p:nvSpPr>
        <p:spPr bwMode="auto">
          <a:xfrm>
            <a:off x="7162800" y="4191000"/>
            <a:ext cx="1371600" cy="1768475"/>
          </a:xfrm>
          <a:prstGeom prst="rect">
            <a:avLst/>
          </a:prstGeom>
          <a:noFill/>
          <a:ln w="9525">
            <a:noFill/>
            <a:miter lim="800000"/>
            <a:headEnd/>
            <a:tailEnd/>
          </a:ln>
          <a:effectLst/>
        </p:spPr>
        <p:txBody>
          <a:bodyPr>
            <a:spAutoFit/>
          </a:bodyPr>
          <a:lstStyle/>
          <a:p>
            <a:pPr>
              <a:spcBef>
                <a:spcPct val="50000"/>
              </a:spcBef>
              <a:buFontTx/>
              <a:buChar char="•"/>
            </a:pPr>
            <a:r>
              <a:rPr lang="en-US" sz="2000"/>
              <a:t> Analyze</a:t>
            </a:r>
          </a:p>
          <a:p>
            <a:pPr>
              <a:spcBef>
                <a:spcPct val="50000"/>
              </a:spcBef>
              <a:buFontTx/>
              <a:buChar char="•"/>
            </a:pPr>
            <a:r>
              <a:rPr lang="en-US" sz="2000"/>
              <a:t> Identify</a:t>
            </a:r>
          </a:p>
          <a:p>
            <a:pPr>
              <a:spcBef>
                <a:spcPct val="50000"/>
              </a:spcBef>
              <a:buFontTx/>
              <a:buChar char="•"/>
            </a:pPr>
            <a:r>
              <a:rPr lang="en-US" sz="2000"/>
              <a:t> Purify</a:t>
            </a:r>
          </a:p>
          <a:p>
            <a:pPr>
              <a:spcBef>
                <a:spcPct val="50000"/>
              </a:spcBef>
              <a:buFontTx/>
              <a:buChar char="•"/>
            </a:pPr>
            <a:r>
              <a:rPr lang="en-US" sz="2000"/>
              <a:t> Quantify</a:t>
            </a:r>
          </a:p>
        </p:txBody>
      </p:sp>
      <p:sp>
        <p:nvSpPr>
          <p:cNvPr id="31778" name="Text Box 34"/>
          <p:cNvSpPr txBox="1">
            <a:spLocks noChangeArrowheads="1"/>
          </p:cNvSpPr>
          <p:nvPr/>
        </p:nvSpPr>
        <p:spPr bwMode="auto">
          <a:xfrm>
            <a:off x="3962400" y="5715000"/>
            <a:ext cx="1447800" cy="366713"/>
          </a:xfrm>
          <a:prstGeom prst="rect">
            <a:avLst/>
          </a:prstGeom>
          <a:noFill/>
          <a:ln w="9525">
            <a:noFill/>
            <a:miter lim="800000"/>
            <a:headEnd/>
            <a:tailEnd/>
          </a:ln>
          <a:effectLst/>
        </p:spPr>
        <p:txBody>
          <a:bodyPr>
            <a:spAutoFit/>
          </a:bodyPr>
          <a:lstStyle/>
          <a:p>
            <a:pPr>
              <a:spcBef>
                <a:spcPct val="50000"/>
              </a:spcBef>
            </a:pPr>
            <a:r>
              <a:rPr lang="en-US" sz="1800"/>
              <a:t>Components</a:t>
            </a:r>
          </a:p>
        </p:txBody>
      </p:sp>
      <p:sp>
        <p:nvSpPr>
          <p:cNvPr id="31779" name="Text Box 35"/>
          <p:cNvSpPr txBox="1">
            <a:spLocks noChangeArrowheads="1"/>
          </p:cNvSpPr>
          <p:nvPr/>
        </p:nvSpPr>
        <p:spPr bwMode="auto">
          <a:xfrm>
            <a:off x="1219200" y="5715000"/>
            <a:ext cx="1295400" cy="366713"/>
          </a:xfrm>
          <a:prstGeom prst="rect">
            <a:avLst/>
          </a:prstGeom>
          <a:noFill/>
          <a:ln w="9525">
            <a:noFill/>
            <a:miter lim="800000"/>
            <a:headEnd/>
            <a:tailEnd/>
          </a:ln>
          <a:effectLst/>
        </p:spPr>
        <p:txBody>
          <a:bodyPr>
            <a:spAutoFit/>
          </a:bodyPr>
          <a:lstStyle/>
          <a:p>
            <a:pPr>
              <a:spcBef>
                <a:spcPct val="50000"/>
              </a:spcBef>
            </a:pPr>
            <a:r>
              <a:rPr lang="en-US" sz="1800"/>
              <a:t>Mixture</a:t>
            </a:r>
          </a:p>
        </p:txBody>
      </p:sp>
      <p:sp>
        <p:nvSpPr>
          <p:cNvPr id="31780" name="Rectangle 36"/>
          <p:cNvSpPr>
            <a:spLocks noChangeArrowheads="1"/>
          </p:cNvSpPr>
          <p:nvPr/>
        </p:nvSpPr>
        <p:spPr bwMode="auto">
          <a:xfrm>
            <a:off x="533400" y="3733800"/>
            <a:ext cx="8077200" cy="2590800"/>
          </a:xfrm>
          <a:prstGeom prst="rect">
            <a:avLst/>
          </a:prstGeom>
          <a:noFill/>
          <a:ln w="57150" cmpd="thickThin">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b="0"/>
              <a:t>Definition of Chromatography</a:t>
            </a:r>
          </a:p>
        </p:txBody>
      </p:sp>
      <p:sp>
        <p:nvSpPr>
          <p:cNvPr id="61444" name="Rectangle 4"/>
          <p:cNvSpPr>
            <a:spLocks noChangeArrowheads="1"/>
          </p:cNvSpPr>
          <p:nvPr/>
        </p:nvSpPr>
        <p:spPr bwMode="auto">
          <a:xfrm>
            <a:off x="609600" y="1600200"/>
            <a:ext cx="8153400" cy="4953000"/>
          </a:xfrm>
          <a:prstGeom prst="rect">
            <a:avLst/>
          </a:prstGeom>
          <a:noFill/>
          <a:ln w="28575">
            <a:solidFill>
              <a:schemeClr val="tx1"/>
            </a:solidFill>
            <a:miter lim="800000"/>
            <a:headEnd/>
            <a:tailEnd/>
          </a:ln>
          <a:effectLst/>
        </p:spPr>
        <p:txBody>
          <a:bodyPr/>
          <a:lstStyle/>
          <a:p>
            <a:pPr marL="342900" indent="-342900"/>
            <a:r>
              <a:rPr lang="en-US">
                <a:latin typeface="Comic Sans MS" pitchFamily="66" charset="0"/>
              </a:rPr>
              <a:t>	 </a:t>
            </a:r>
            <a:r>
              <a:rPr lang="en-US" u="sng">
                <a:latin typeface="Comic Sans MS" pitchFamily="66" charset="0"/>
              </a:rPr>
              <a:t>Detailed Definition:</a:t>
            </a:r>
          </a:p>
          <a:p>
            <a:pPr marL="342900" indent="-342900"/>
            <a:r>
              <a:rPr lang="en-US" b="0"/>
              <a:t>		</a:t>
            </a:r>
            <a:r>
              <a:rPr lang="en-US" sz="2000" b="0">
                <a:latin typeface="Comic Sans MS" pitchFamily="66" charset="0"/>
              </a:rPr>
              <a:t>Chromatography is a laboratory technique that 	separates components within a mixture by using the 	</a:t>
            </a:r>
            <a:r>
              <a:rPr lang="en-US" sz="2000" b="0">
                <a:solidFill>
                  <a:srgbClr val="FF0000"/>
                </a:solidFill>
                <a:latin typeface="Comic Sans MS" pitchFamily="66" charset="0"/>
              </a:rPr>
              <a:t>differential affinities</a:t>
            </a:r>
            <a:r>
              <a:rPr lang="en-US" sz="2000" b="0">
                <a:latin typeface="Comic Sans MS" pitchFamily="66" charset="0"/>
              </a:rPr>
              <a:t> of the components for a mobile 	medium and for a stationary adsorbing medium through 	which they pass.</a:t>
            </a:r>
          </a:p>
          <a:p>
            <a:pPr marL="342900" indent="-342900"/>
            <a:endParaRPr lang="en-US" sz="2000">
              <a:latin typeface="Comic Sans MS" pitchFamily="66" charset="0"/>
            </a:endParaRPr>
          </a:p>
          <a:p>
            <a:pPr marL="342900" indent="-342900"/>
            <a:r>
              <a:rPr lang="en-US"/>
              <a:t>	</a:t>
            </a:r>
            <a:r>
              <a:rPr lang="en-US" u="sng">
                <a:latin typeface="Comic Sans MS" pitchFamily="66" charset="0"/>
              </a:rPr>
              <a:t>Terminology</a:t>
            </a:r>
            <a:r>
              <a:rPr lang="en-US">
                <a:latin typeface="Comic Sans MS" pitchFamily="66" charset="0"/>
              </a:rPr>
              <a:t>:</a:t>
            </a:r>
          </a:p>
          <a:p>
            <a:pPr marL="742950" lvl="1" indent="-285750">
              <a:spcBef>
                <a:spcPct val="20000"/>
              </a:spcBef>
              <a:buFontTx/>
              <a:buChar char="•"/>
            </a:pPr>
            <a:r>
              <a:rPr lang="en-US" sz="2200" b="0" i="1">
                <a:solidFill>
                  <a:srgbClr val="FF0000"/>
                </a:solidFill>
                <a:latin typeface="Comic Sans MS" pitchFamily="66" charset="0"/>
              </a:rPr>
              <a:t>Differential</a:t>
            </a:r>
            <a:r>
              <a:rPr lang="en-US" sz="2200" b="0">
                <a:solidFill>
                  <a:srgbClr val="FF0000"/>
                </a:solidFill>
                <a:latin typeface="Comic Sans MS" pitchFamily="66" charset="0"/>
              </a:rPr>
              <a:t> </a:t>
            </a:r>
            <a:r>
              <a:rPr lang="en-US" sz="2200" b="0">
                <a:latin typeface="Comic Sans MS" pitchFamily="66" charset="0"/>
              </a:rPr>
              <a:t>– </a:t>
            </a:r>
            <a:r>
              <a:rPr lang="en-US" sz="2000" b="0">
                <a:latin typeface="Comic Sans MS" pitchFamily="66" charset="0"/>
              </a:rPr>
              <a:t>showing a difference, distinctive</a:t>
            </a:r>
          </a:p>
          <a:p>
            <a:pPr marL="742950" lvl="1" indent="-285750">
              <a:spcBef>
                <a:spcPct val="20000"/>
              </a:spcBef>
              <a:buFontTx/>
              <a:buChar char="•"/>
            </a:pPr>
            <a:r>
              <a:rPr lang="en-US" sz="2200" b="0" i="1">
                <a:solidFill>
                  <a:srgbClr val="FF0000"/>
                </a:solidFill>
                <a:latin typeface="Comic Sans MS" pitchFamily="66" charset="0"/>
              </a:rPr>
              <a:t>Affinity</a:t>
            </a:r>
            <a:r>
              <a:rPr lang="en-US" sz="2200" b="0">
                <a:latin typeface="Comic Sans MS" pitchFamily="66" charset="0"/>
              </a:rPr>
              <a:t> – </a:t>
            </a:r>
            <a:r>
              <a:rPr lang="en-US" sz="2000" b="0">
                <a:latin typeface="Comic Sans MS" pitchFamily="66" charset="0"/>
              </a:rPr>
              <a:t>natural attraction or force between things</a:t>
            </a:r>
          </a:p>
          <a:p>
            <a:pPr marL="742950" lvl="1" indent="-285750">
              <a:spcBef>
                <a:spcPct val="20000"/>
              </a:spcBef>
              <a:buFontTx/>
              <a:buChar char="•"/>
            </a:pPr>
            <a:r>
              <a:rPr lang="en-US" sz="2200" b="0" i="1">
                <a:latin typeface="Comic Sans MS" pitchFamily="66" charset="0"/>
              </a:rPr>
              <a:t>Mobile Medium</a:t>
            </a:r>
            <a:r>
              <a:rPr lang="en-US" sz="2200" b="0">
                <a:latin typeface="Comic Sans MS" pitchFamily="66" charset="0"/>
              </a:rPr>
              <a:t> – </a:t>
            </a:r>
            <a:r>
              <a:rPr lang="en-US" sz="2000" b="0">
                <a:latin typeface="Comic Sans MS" pitchFamily="66" charset="0"/>
              </a:rPr>
              <a:t>gas or liquid that carries the components (</a:t>
            </a:r>
            <a:r>
              <a:rPr lang="en-US" sz="2000" b="0">
                <a:solidFill>
                  <a:srgbClr val="FF0000"/>
                </a:solidFill>
                <a:latin typeface="Comic Sans MS" pitchFamily="66" charset="0"/>
              </a:rPr>
              <a:t>mobile phase</a:t>
            </a:r>
            <a:r>
              <a:rPr lang="en-US" sz="2000" b="0">
                <a:latin typeface="Comic Sans MS" pitchFamily="66" charset="0"/>
              </a:rPr>
              <a:t>)</a:t>
            </a:r>
          </a:p>
          <a:p>
            <a:pPr marL="742950" lvl="1" indent="-285750">
              <a:spcBef>
                <a:spcPct val="20000"/>
              </a:spcBef>
              <a:buFontTx/>
              <a:buChar char="•"/>
            </a:pPr>
            <a:r>
              <a:rPr lang="en-US" sz="2200" b="0" i="1">
                <a:latin typeface="Comic Sans MS" pitchFamily="66" charset="0"/>
              </a:rPr>
              <a:t>Stationary Medium</a:t>
            </a:r>
            <a:r>
              <a:rPr lang="en-US" sz="2200" b="0">
                <a:latin typeface="Comic Sans MS" pitchFamily="66" charset="0"/>
              </a:rPr>
              <a:t> – </a:t>
            </a:r>
            <a:r>
              <a:rPr lang="en-US" sz="2000" b="0">
                <a:latin typeface="Comic Sans MS" pitchFamily="66" charset="0"/>
              </a:rPr>
              <a:t>the part of the apparatus that does not move with the sample (</a:t>
            </a:r>
            <a:r>
              <a:rPr lang="en-US" sz="2000" b="0">
                <a:solidFill>
                  <a:srgbClr val="FF0000"/>
                </a:solidFill>
                <a:latin typeface="Comic Sans MS" pitchFamily="66" charset="0"/>
              </a:rPr>
              <a:t>stationary phase</a:t>
            </a:r>
            <a:r>
              <a:rPr lang="en-US" sz="2000" b="0">
                <a:latin typeface="Comic Sans MS" pitchFamily="66" charset="0"/>
              </a:rPr>
              <a:t>)</a:t>
            </a:r>
            <a:r>
              <a:rPr lang="en-US" sz="2200" b="0">
                <a:latin typeface="Comic Sans MS" pitchFamily="66" charset="0"/>
              </a:rPr>
              <a:t> </a:t>
            </a:r>
          </a:p>
          <a:p>
            <a:pPr marL="742950" lvl="1" indent="-285750">
              <a:lnSpc>
                <a:spcPct val="90000"/>
              </a:lnSpc>
              <a:spcBef>
                <a:spcPct val="20000"/>
              </a:spcBef>
              <a:buFontTx/>
              <a:buChar char="–"/>
            </a:pPr>
            <a:endParaRPr lang="en-US" sz="2200">
              <a:latin typeface="Comic Sans MS" pitchFamily="66"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Default Design">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3990</TotalTime>
  <Words>816</Words>
  <Application>Microsoft Office PowerPoint</Application>
  <PresentationFormat>On-screen Show (4:3)</PresentationFormat>
  <Paragraphs>168</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Comic Sans MS</vt:lpstr>
      <vt:lpstr>Cooper Black</vt:lpstr>
      <vt:lpstr>Times New Roman</vt:lpstr>
      <vt:lpstr>Wingdings</vt:lpstr>
      <vt:lpstr>1_Default Design</vt:lpstr>
      <vt:lpstr>PowerPoint Presentation</vt:lpstr>
      <vt:lpstr>Overview of the Experiment</vt:lpstr>
      <vt:lpstr> Introduction: </vt:lpstr>
      <vt:lpstr>Lab Setup:</vt:lpstr>
      <vt:lpstr>Procedure:</vt:lpstr>
      <vt:lpstr>Procedure Continued:</vt:lpstr>
      <vt:lpstr>PowerPoint Presentation</vt:lpstr>
      <vt:lpstr>What is Chromatography?</vt:lpstr>
      <vt:lpstr>Definition of Chromatography</vt:lpstr>
      <vt:lpstr>Definition of Chromatography</vt:lpstr>
      <vt:lpstr>Uses for Chromatography</vt:lpstr>
      <vt:lpstr>Uses for Chromatography</vt:lpstr>
      <vt:lpstr>Illustration of Chromatography</vt:lpstr>
      <vt:lpstr>PowerPoint Presentation</vt:lpstr>
      <vt:lpstr>Types of Chromatography</vt:lpstr>
      <vt:lpstr>PowerPoint Presentation</vt:lpstr>
      <vt:lpstr>PowerPoint Presentation</vt:lpstr>
      <vt:lpstr>PowerPoint Presentation</vt:lpstr>
      <vt:lpstr>Factors that affect movement of molecules along chromatography paper</vt:lpstr>
      <vt:lpstr>PLANT PIGMENTS</vt:lpstr>
      <vt:lpstr>Examples:</vt:lpstr>
      <vt:lpstr>PLANT PIGMENTS</vt:lpstr>
      <vt:lpstr>Measuring the Distance</vt:lpstr>
      <vt:lpstr> Why Do Leaves Change Color? </vt:lpstr>
      <vt:lpstr>Why Does This Happen?</vt:lpstr>
      <vt:lpstr>PowerPoint Presentation</vt:lpstr>
      <vt:lpstr>Conclusion Individual</vt:lpstr>
      <vt:lpstr>Conclusion at your tables</vt:lpstr>
    </vt:vector>
  </TitlesOfParts>
  <Company>Texas A&amp;M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Paper Chromatography</dc:title>
  <dc:creator>Dr. Lawrence J. Dangott</dc:creator>
  <cp:lastModifiedBy>DONALD PALMER</cp:lastModifiedBy>
  <cp:revision>114</cp:revision>
  <dcterms:created xsi:type="dcterms:W3CDTF">2003-09-16T21:21:47Z</dcterms:created>
  <dcterms:modified xsi:type="dcterms:W3CDTF">2015-12-01T21:58:42Z</dcterms:modified>
</cp:coreProperties>
</file>