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26" r:id="rId2"/>
    <p:sldId id="261" r:id="rId3"/>
    <p:sldId id="373" r:id="rId4"/>
    <p:sldId id="269" r:id="rId5"/>
    <p:sldId id="262" r:id="rId6"/>
    <p:sldId id="374" r:id="rId7"/>
    <p:sldId id="259" r:id="rId8"/>
    <p:sldId id="376" r:id="rId9"/>
    <p:sldId id="377" r:id="rId10"/>
    <p:sldId id="263" r:id="rId11"/>
    <p:sldId id="266" r:id="rId12"/>
    <p:sldId id="260" r:id="rId13"/>
    <p:sldId id="268" r:id="rId14"/>
    <p:sldId id="264" r:id="rId15"/>
    <p:sldId id="378" r:id="rId16"/>
    <p:sldId id="379" r:id="rId17"/>
    <p:sldId id="381" r:id="rId18"/>
    <p:sldId id="383" r:id="rId19"/>
    <p:sldId id="384" r:id="rId20"/>
    <p:sldId id="385" r:id="rId21"/>
    <p:sldId id="418" r:id="rId22"/>
    <p:sldId id="419" r:id="rId23"/>
    <p:sldId id="420" r:id="rId24"/>
    <p:sldId id="421" r:id="rId25"/>
    <p:sldId id="422" r:id="rId26"/>
    <p:sldId id="392" r:id="rId27"/>
    <p:sldId id="394" r:id="rId28"/>
    <p:sldId id="396" r:id="rId29"/>
    <p:sldId id="398" r:id="rId30"/>
    <p:sldId id="400" r:id="rId31"/>
    <p:sldId id="402" r:id="rId32"/>
    <p:sldId id="403" r:id="rId33"/>
    <p:sldId id="427" r:id="rId34"/>
    <p:sldId id="428" r:id="rId35"/>
    <p:sldId id="429" r:id="rId36"/>
    <p:sldId id="411" r:id="rId37"/>
    <p:sldId id="412" r:id="rId38"/>
    <p:sldId id="413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3573" autoAdjust="0"/>
  </p:normalViewPr>
  <p:slideViewPr>
    <p:cSldViewPr>
      <p:cViewPr varScale="1">
        <p:scale>
          <a:sx n="67" d="100"/>
          <a:sy n="67" d="100"/>
        </p:scale>
        <p:origin x="5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notesViewPr>
    <p:cSldViewPr>
      <p:cViewPr varScale="1">
        <p:scale>
          <a:sx n="36" d="100"/>
          <a:sy n="36" d="100"/>
        </p:scale>
        <p:origin x="-1560" y="-8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0CE3F90E-82F9-4B94-BE61-A0837BE3E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911"/>
            <a:ext cx="560832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315DC421-F5B2-4381-94A5-6394B5C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9993-77F1-48F3-B13E-1D9D2493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DF97-30C5-4000-8BBD-80ABD1CF1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A411-9F9E-4432-9188-5384A6E0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5C99-3195-400B-959D-C7FA3A0D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D64C-3C98-4343-B626-57F35831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16C9-C69B-4A08-8932-29160877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B35E-FC8F-40B3-89A7-001835681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457E-5B41-4C66-A795-6E2B42EE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BE10-7D23-463D-88D8-BA674748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318D-4281-41B9-BB02-64A508CAF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2A91-E35F-4632-8CF7-C68A458BE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A52F053A-6305-4F6C-A94F-031BDBB8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mc.edu/hotfiles/addl3filakh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urningPoint\2003\Question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isualsunlimited.com/images/watermarked/698/6985.jpg&amp;imgrefurl=http://www.visualsunlimited.com/browse/vu698/vu6985.html&amp;h=237&amp;w=350&amp;sz=13&amp;tbnid=AuaPMtcgSvYSAM:&amp;tbnh=78&amp;tbnw=116&amp;hl=en&amp;start=3&amp;prev=/images?q=medicinal+leeches+feeding&amp;svnum=10&amp;hl=en&amp;lr=&amp;safe=activ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rkive.org/media/C52F73C6-5B3F-4756-92AF-2828A17495BA/Presentation.Large/%09%09%09%09%09%09%09%09%09%09large-Medicinal-leech,-sucker-detail.jpg&amp;imgrefurl=http://www.arkive.org/species/ARK/invertebrates_terrestrial_and_freshwater/Hirudo_medicinalis/ARK003567.html?size=large&amp;h=467&amp;w=338&amp;sz=32&amp;tbnid=M99fps5N7hpPLM:&amp;tbnh=125&amp;tbnw=90&amp;hl=en&amp;start=7&amp;prev=/images?q=medicinal+leech+&amp;svnum=10&amp;hl=en&amp;lr=&amp;safe=acti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mc.edu/hotfiles/addl3filakh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TurningPoint\2003\Questions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ookgaleria.pl/galery/0040012662_th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urningPoint\2003\Question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mc.edu/hotfiles/addl3filakh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67954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Chapter </a:t>
            </a:r>
            <a:r>
              <a:rPr lang="en-US" sz="8800" dirty="0" smtClean="0"/>
              <a:t>7</a:t>
            </a:r>
          </a:p>
          <a:p>
            <a:pPr algn="ctr"/>
            <a:r>
              <a:rPr lang="en-US" sz="8800" dirty="0" smtClean="0"/>
              <a:t>Part </a:t>
            </a:r>
            <a:r>
              <a:rPr lang="en-US" sz="8800" smtClean="0"/>
              <a:t>2 Notes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286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/>
              <a:t>Type of Coelom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Coelom</a:t>
            </a:r>
            <a:r>
              <a:rPr lang="en-US" sz="3200" u="none"/>
              <a:t> is an </a:t>
            </a:r>
            <a:r>
              <a:rPr lang="en-US" sz="3200" u="none">
                <a:solidFill>
                  <a:schemeClr val="accent2"/>
                </a:solidFill>
              </a:rPr>
              <a:t>internal body cavity where</a:t>
            </a:r>
            <a:r>
              <a:rPr lang="en-US" sz="3200" u="none"/>
              <a:t> </a:t>
            </a:r>
            <a:r>
              <a:rPr lang="en-US" sz="3200" u="none">
                <a:solidFill>
                  <a:schemeClr val="accent2"/>
                </a:solidFill>
              </a:rPr>
              <a:t>internal organs are found</a:t>
            </a:r>
            <a:r>
              <a:rPr lang="en-US" sz="3200" u="none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Importance</a:t>
            </a:r>
            <a:r>
              <a:rPr lang="en-US" sz="3200" u="none"/>
              <a:t>: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Allows </a:t>
            </a:r>
            <a:r>
              <a:rPr lang="en-US" sz="3200" u="none">
                <a:solidFill>
                  <a:schemeClr val="accent2"/>
                </a:solidFill>
              </a:rPr>
              <a:t>organs to freely move, grow, and function without being squeezed</a:t>
            </a:r>
            <a:r>
              <a:rPr lang="en-US" sz="3200" u="none"/>
              <a:t> by animal’s movement.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Filled with </a:t>
            </a:r>
            <a:r>
              <a:rPr lang="en-US" sz="3200" u="none">
                <a:solidFill>
                  <a:schemeClr val="accent2"/>
                </a:solidFill>
              </a:rPr>
              <a:t>fluid</a:t>
            </a:r>
            <a:r>
              <a:rPr lang="en-US" sz="3200" u="none"/>
              <a:t>, which </a:t>
            </a:r>
            <a:r>
              <a:rPr lang="en-US" sz="3200" u="none">
                <a:solidFill>
                  <a:schemeClr val="accent2"/>
                </a:solidFill>
              </a:rPr>
              <a:t>cushions and protects organs</a:t>
            </a:r>
            <a:r>
              <a:rPr lang="en-US" sz="3200" u="none"/>
              <a:t> from shocks.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Fluid within </a:t>
            </a:r>
            <a:r>
              <a:rPr lang="en-US" sz="3200" u="none">
                <a:solidFill>
                  <a:schemeClr val="accent2"/>
                </a:solidFill>
              </a:rPr>
              <a:t>can sometimes act as a skeleton</a:t>
            </a:r>
            <a:r>
              <a:rPr lang="en-US" sz="3200" u="none"/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Fluid in some </a:t>
            </a:r>
            <a:r>
              <a:rPr lang="en-US" sz="3200" u="none">
                <a:solidFill>
                  <a:schemeClr val="accent2"/>
                </a:solidFill>
              </a:rPr>
              <a:t>can carry food, oxygen, or waste</a:t>
            </a:r>
            <a:r>
              <a:rPr lang="en-US" sz="3200" u="none"/>
              <a:t> – does what your heart and blood vessels do.</a:t>
            </a:r>
          </a:p>
        </p:txBody>
      </p:sp>
      <p:sp>
        <p:nvSpPr>
          <p:cNvPr id="11267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/>
              <a:t>Type of Body Plan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Two body plans are present in the animal kingdom: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Sac plan</a:t>
            </a:r>
            <a:r>
              <a:rPr lang="en-US" sz="3200" u="none"/>
              <a:t>: 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Incomplete digestive system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/>
              <a:t>Only </a:t>
            </a:r>
            <a:r>
              <a:rPr lang="en-US" sz="3200" u="none">
                <a:solidFill>
                  <a:schemeClr val="accent2"/>
                </a:solidFill>
              </a:rPr>
              <a:t>one body opening</a:t>
            </a:r>
            <a:r>
              <a:rPr lang="en-US" sz="3200" u="none"/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Ex:</a:t>
            </a:r>
            <a:r>
              <a:rPr lang="en-US" sz="3200" u="none"/>
              <a:t>  </a:t>
            </a:r>
            <a:r>
              <a:rPr lang="en-US" sz="3200" u="none">
                <a:solidFill>
                  <a:schemeClr val="accent2"/>
                </a:solidFill>
              </a:rPr>
              <a:t>Jellyfish,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3200" u="none">
                <a:solidFill>
                  <a:schemeClr val="accent2"/>
                </a:solidFill>
              </a:rPr>
              <a:t> planaria</a:t>
            </a:r>
          </a:p>
        </p:txBody>
      </p:sp>
      <p:pic>
        <p:nvPicPr>
          <p:cNvPr id="6147" name="Picture 3" descr="sac body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81400"/>
            <a:ext cx="4895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tube within a tube body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6591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04800" y="533400"/>
            <a:ext cx="830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Tube-within-a-tube plan</a:t>
            </a:r>
            <a:r>
              <a:rPr lang="en-US" sz="3200" u="none"/>
              <a:t>:  </a:t>
            </a:r>
          </a:p>
          <a:p>
            <a:pPr lvl="2">
              <a:buFontTx/>
              <a:buChar char="•"/>
            </a:pPr>
            <a:r>
              <a:rPr lang="en-US" sz="3200" u="none"/>
              <a:t>Complete digestive system.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Two body openings</a:t>
            </a:r>
            <a:r>
              <a:rPr lang="en-US" sz="3200" u="none"/>
              <a:t> - allows for specialization along the length of the tube.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Ex:</a:t>
            </a:r>
            <a:r>
              <a:rPr lang="en-US" sz="3200" u="none"/>
              <a:t> </a:t>
            </a:r>
            <a:r>
              <a:rPr lang="en-US" sz="3200" u="none">
                <a:solidFill>
                  <a:schemeClr val="accent2"/>
                </a:solidFill>
              </a:rPr>
              <a:t>Roundworms, earthworms, insects</a:t>
            </a:r>
          </a:p>
        </p:txBody>
      </p:sp>
      <p:sp>
        <p:nvSpPr>
          <p:cNvPr id="1434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762000"/>
            <a:ext cx="8229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/>
              <a:t>Segmentation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00"/>
                </a:solidFill>
              </a:rPr>
              <a:t>Segmentation</a:t>
            </a:r>
            <a:r>
              <a:rPr lang="en-US" sz="3200" u="none" dirty="0"/>
              <a:t> is the </a:t>
            </a:r>
            <a:r>
              <a:rPr lang="en-US" sz="3200" u="none" dirty="0">
                <a:solidFill>
                  <a:schemeClr val="accent2"/>
                </a:solidFill>
              </a:rPr>
              <a:t>repetition of body parts along the length of the body</a:t>
            </a:r>
            <a:r>
              <a:rPr lang="en-US" sz="3200" u="none" dirty="0"/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3200" u="none" dirty="0" smtClean="0">
                <a:solidFill>
                  <a:schemeClr val="accent2"/>
                </a:solidFill>
              </a:rPr>
              <a:t>Ex</a:t>
            </a:r>
            <a:r>
              <a:rPr lang="en-US" sz="3200" u="none" dirty="0">
                <a:solidFill>
                  <a:schemeClr val="accent2"/>
                </a:solidFill>
              </a:rPr>
              <a:t>:</a:t>
            </a:r>
            <a:r>
              <a:rPr lang="en-US" sz="3200" u="none" dirty="0"/>
              <a:t>  </a:t>
            </a:r>
            <a:r>
              <a:rPr lang="en-US" sz="3200" u="none" dirty="0">
                <a:solidFill>
                  <a:schemeClr val="accent2"/>
                </a:solidFill>
              </a:rPr>
              <a:t>earthworms, insects</a:t>
            </a:r>
          </a:p>
        </p:txBody>
      </p:sp>
      <p:sp>
        <p:nvSpPr>
          <p:cNvPr id="15363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81000" y="423863"/>
            <a:ext cx="77882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4000" dirty="0">
                <a:solidFill>
                  <a:srgbClr val="CC0000"/>
                </a:solidFill>
              </a:rPr>
              <a:t>Support</a:t>
            </a:r>
            <a:r>
              <a:rPr lang="en-US" sz="3600" u="none" dirty="0"/>
              <a:t> – what </a:t>
            </a:r>
            <a:r>
              <a:rPr lang="en-US" sz="3600" u="none" dirty="0">
                <a:solidFill>
                  <a:schemeClr val="accent2"/>
                </a:solidFill>
              </a:rPr>
              <a:t>holds the shape of the organism’s body</a:t>
            </a:r>
          </a:p>
          <a:p>
            <a:pPr lvl="1">
              <a:buFontTx/>
              <a:buChar char="•"/>
            </a:pPr>
            <a:r>
              <a:rPr lang="en-US" sz="3600" u="none" dirty="0">
                <a:solidFill>
                  <a:schemeClr val="accent2"/>
                </a:solidFill>
              </a:rPr>
              <a:t>3 types</a:t>
            </a:r>
            <a:r>
              <a:rPr lang="en-US" sz="3600" u="none" dirty="0" smtClean="0"/>
              <a:t>:</a:t>
            </a:r>
            <a:endParaRPr lang="en-U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57200" y="609600"/>
            <a:ext cx="7924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Hydrostatic skeleton</a:t>
            </a:r>
            <a:r>
              <a:rPr lang="en-US" sz="3600" u="none"/>
              <a:t> –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Water</a:t>
            </a:r>
            <a:r>
              <a:rPr lang="en-US" sz="3600" u="none"/>
              <a:t> fills spaces within the body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Seen in jellyfish, worms, sea anemones</a:t>
            </a:r>
          </a:p>
        </p:txBody>
      </p:sp>
      <p:pic>
        <p:nvPicPr>
          <p:cNvPr id="231429" name="Picture 5" descr="hydrosk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57200" y="1413401"/>
            <a:ext cx="8077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solidFill>
                  <a:srgbClr val="CC0000"/>
                </a:solidFill>
              </a:rPr>
              <a:t>Exoskeleton</a:t>
            </a:r>
            <a:r>
              <a:rPr lang="en-US" sz="3600" u="none" dirty="0"/>
              <a:t> -</a:t>
            </a:r>
            <a:endParaRPr lang="en-US" sz="3600" dirty="0"/>
          </a:p>
          <a:p>
            <a:pPr lvl="1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Hard segments</a:t>
            </a:r>
            <a:r>
              <a:rPr lang="en-US" sz="3200" u="none" dirty="0"/>
              <a:t> that cover the muscles and organs. </a:t>
            </a:r>
          </a:p>
          <a:p>
            <a:pPr lvl="1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Restricts the growth of the animal – animal must shed it (or molt) to form a new one</a:t>
            </a:r>
            <a:r>
              <a:rPr lang="en-US" sz="3200" u="none" dirty="0"/>
              <a:t> that has room for growth.</a:t>
            </a:r>
          </a:p>
          <a:p>
            <a:endParaRPr lang="en-US" sz="3200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os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048000" y="38100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none">
                <a:latin typeface="Arial" charset="0"/>
              </a:rPr>
              <a:t>Exoskeleton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57200" y="2293352"/>
            <a:ext cx="822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solidFill>
                  <a:srgbClr val="CC0000"/>
                </a:solidFill>
              </a:rPr>
              <a:t>Endoskeleton</a:t>
            </a:r>
            <a:r>
              <a:rPr lang="en-US" sz="3600" u="none" dirty="0"/>
              <a:t> –</a:t>
            </a:r>
          </a:p>
          <a:p>
            <a:pPr lvl="1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Composed of bone and/or cartilage</a:t>
            </a:r>
            <a:r>
              <a:rPr lang="en-US" sz="3200" u="none" dirty="0"/>
              <a:t>.</a:t>
            </a:r>
          </a:p>
          <a:p>
            <a:pPr lvl="1">
              <a:buFontTx/>
              <a:buChar char="•"/>
            </a:pPr>
            <a:r>
              <a:rPr lang="en-US" sz="3200" u="none" dirty="0" smtClean="0">
                <a:solidFill>
                  <a:schemeClr val="accent2"/>
                </a:solidFill>
              </a:rPr>
              <a:t>Seen </a:t>
            </a:r>
            <a:r>
              <a:rPr lang="en-US" sz="3200" u="none" dirty="0">
                <a:solidFill>
                  <a:schemeClr val="accent2"/>
                </a:solidFill>
              </a:rPr>
              <a:t>in all vertebrates</a:t>
            </a:r>
          </a:p>
          <a:p>
            <a:pPr>
              <a:buFontTx/>
              <a:buChar char="•"/>
            </a:pPr>
            <a:endParaRPr lang="en-US" sz="32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/>
              <a:t>Animal Body Plans</a:t>
            </a:r>
            <a:endParaRPr lang="en-US" sz="3600" u="none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Animal’s bodies are described based on the following characteristics: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Type of symmetry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Location of structures (for bilateral only)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Unicellular or multicellular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Types of cell layers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Presence of a body cavity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Type of body plan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none" dirty="0"/>
              <a:t>Segmentation</a:t>
            </a:r>
            <a:endParaRPr lang="en-US" sz="32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3075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umsk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none">
                <a:latin typeface="Arial" charset="0"/>
              </a:rPr>
              <a:t>Endoskeleton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788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Digestion</a:t>
            </a:r>
            <a:r>
              <a:rPr lang="en-US" sz="3200" u="none">
                <a:solidFill>
                  <a:srgbClr val="009900"/>
                </a:solidFill>
              </a:rPr>
              <a:t>:  </a:t>
            </a:r>
            <a:r>
              <a:rPr lang="en-US" sz="3200" u="none">
                <a:solidFill>
                  <a:schemeClr val="accent2"/>
                </a:solidFill>
              </a:rPr>
              <a:t>taking in and processing food  </a:t>
            </a:r>
          </a:p>
          <a:p>
            <a:pPr lvl="1"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Intracellular</a:t>
            </a:r>
            <a:r>
              <a:rPr lang="en-US" sz="3200" u="none"/>
              <a:t> –</a:t>
            </a:r>
          </a:p>
          <a:p>
            <a:pPr lvl="2">
              <a:buFontTx/>
              <a:buChar char="•"/>
            </a:pPr>
            <a:r>
              <a:rPr lang="en-US" sz="3200" u="none"/>
              <a:t>Food taken in and </a:t>
            </a:r>
            <a:r>
              <a:rPr lang="en-US" sz="3200" u="none">
                <a:solidFill>
                  <a:schemeClr val="accent2"/>
                </a:solidFill>
              </a:rPr>
              <a:t>digestion is done by individual cells/layers</a:t>
            </a:r>
            <a:r>
              <a:rPr lang="en-US" sz="3200" u="none"/>
              <a:t> 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Seen in sponges and jellyfish</a:t>
            </a:r>
          </a:p>
          <a:p>
            <a:pPr lvl="1"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Extracellular</a:t>
            </a:r>
            <a:r>
              <a:rPr lang="en-US" sz="3200" u="none"/>
              <a:t> –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Digestion performed by organs such as intestines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Seen in vertebrates, worms, clams, insects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ges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981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iges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4981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iges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981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iges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5057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609600" y="738058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rgbClr val="CC0000"/>
                </a:solidFill>
              </a:rPr>
              <a:t>Internal transport</a:t>
            </a:r>
            <a:r>
              <a:rPr lang="en-US" sz="3200" u="none" dirty="0"/>
              <a:t>:  process of </a:t>
            </a:r>
            <a:r>
              <a:rPr lang="en-US" sz="3200" u="none" dirty="0">
                <a:solidFill>
                  <a:schemeClr val="accent2"/>
                </a:solidFill>
              </a:rPr>
              <a:t>getting oxygen and nutrients around the body; </a:t>
            </a:r>
            <a:r>
              <a:rPr lang="en-US" sz="3200" u="none" dirty="0"/>
              <a:t>done in various ways</a:t>
            </a:r>
            <a:endParaRPr lang="en-US" sz="3200" dirty="0"/>
          </a:p>
          <a:p>
            <a:pPr lvl="1">
              <a:buFontTx/>
              <a:buChar char="•"/>
            </a:pPr>
            <a:r>
              <a:rPr lang="en-US" sz="3200" u="none" dirty="0"/>
              <a:t>Through </a:t>
            </a:r>
            <a:r>
              <a:rPr lang="en-US" sz="3200" u="none" dirty="0" smtClean="0">
                <a:solidFill>
                  <a:schemeClr val="accent2"/>
                </a:solidFill>
              </a:rPr>
              <a:t>water</a:t>
            </a:r>
            <a:endParaRPr lang="en-US" sz="3200" u="none" dirty="0">
              <a:solidFill>
                <a:schemeClr val="accent2"/>
              </a:solidFill>
            </a:endParaRPr>
          </a:p>
          <a:p>
            <a:pPr lvl="2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Ex:  sponges</a:t>
            </a:r>
            <a:r>
              <a:rPr lang="en-US" sz="3200" u="none" dirty="0"/>
              <a:t> </a:t>
            </a:r>
          </a:p>
          <a:p>
            <a:pPr lvl="1">
              <a:buFontTx/>
              <a:buChar char="•"/>
            </a:pPr>
            <a:r>
              <a:rPr lang="en-US" sz="3200" u="none" dirty="0"/>
              <a:t>Using</a:t>
            </a:r>
            <a:r>
              <a:rPr lang="en-US" sz="3200" u="none" dirty="0">
                <a:solidFill>
                  <a:schemeClr val="accent2"/>
                </a:solidFill>
              </a:rPr>
              <a:t> </a:t>
            </a:r>
            <a:r>
              <a:rPr lang="en-US" sz="3200" u="none" dirty="0" smtClean="0">
                <a:solidFill>
                  <a:schemeClr val="accent2"/>
                </a:solidFill>
              </a:rPr>
              <a:t>skin</a:t>
            </a:r>
            <a:endParaRPr lang="en-US" sz="3200" u="none" dirty="0"/>
          </a:p>
          <a:p>
            <a:pPr lvl="2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Ex:  hydra and </a:t>
            </a:r>
            <a:r>
              <a:rPr lang="en-US" sz="3200" u="none" dirty="0" err="1">
                <a:solidFill>
                  <a:schemeClr val="accent2"/>
                </a:solidFill>
              </a:rPr>
              <a:t>planaria</a:t>
            </a:r>
            <a:endParaRPr lang="en-US" sz="3200" u="none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r>
              <a:rPr lang="en-US" sz="3200" u="none" dirty="0" smtClean="0">
                <a:solidFill>
                  <a:schemeClr val="accent2"/>
                </a:solidFill>
              </a:rPr>
              <a:t>Using Organs such </a:t>
            </a:r>
            <a:r>
              <a:rPr lang="en-US" sz="3200" u="none" dirty="0">
                <a:solidFill>
                  <a:schemeClr val="accent2"/>
                </a:solidFill>
              </a:rPr>
              <a:t>as heart &amp; blood vessels</a:t>
            </a:r>
          </a:p>
          <a:p>
            <a:pPr lvl="2">
              <a:buFontTx/>
              <a:buChar char="•"/>
            </a:pPr>
            <a:r>
              <a:rPr lang="en-US" sz="3200" u="none" dirty="0">
                <a:solidFill>
                  <a:schemeClr val="accent2"/>
                </a:solidFill>
              </a:rPr>
              <a:t>Ex:  humans</a:t>
            </a:r>
          </a:p>
          <a:p>
            <a:pPr lvl="1">
              <a:buFontTx/>
              <a:buChar char="•"/>
            </a:pPr>
            <a:endParaRPr lang="en-US" sz="3200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ocirc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04800" y="381000"/>
            <a:ext cx="8229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Open circulatory system</a:t>
            </a:r>
            <a:r>
              <a:rPr lang="en-US" sz="3200" u="none"/>
              <a:t>:</a:t>
            </a:r>
          </a:p>
          <a:p>
            <a:pPr lvl="1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Heart but no blood vessels</a:t>
            </a:r>
          </a:p>
          <a:p>
            <a:pPr lvl="1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Seen in clams and insects</a:t>
            </a:r>
          </a:p>
          <a:p>
            <a:pPr lvl="1">
              <a:buFontTx/>
              <a:buChar char="•"/>
            </a:pPr>
            <a:endParaRPr lang="en-US" sz="3200" u="none"/>
          </a:p>
          <a:p>
            <a:pPr>
              <a:buFontTx/>
              <a:buChar char="•"/>
            </a:pPr>
            <a:endParaRPr lang="en-US" sz="3200" u="none"/>
          </a:p>
        </p:txBody>
      </p:sp>
      <p:pic>
        <p:nvPicPr>
          <p:cNvPr id="244739" name="Picture 3" descr="circsy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19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4" descr="circsy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171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81000" y="45720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Closed circulatory systems</a:t>
            </a:r>
            <a:r>
              <a:rPr lang="en-US" sz="3200"/>
              <a:t>:</a:t>
            </a:r>
          </a:p>
          <a:p>
            <a:pPr lvl="1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Seen in starfish and vertebrates</a:t>
            </a:r>
          </a:p>
          <a:p>
            <a:pPr lvl="1">
              <a:buFontTx/>
              <a:buChar char="•"/>
            </a:pPr>
            <a:r>
              <a:rPr lang="en-US" sz="3200" u="none"/>
              <a:t>Blood travels within </a:t>
            </a:r>
            <a:r>
              <a:rPr lang="en-US" sz="3200" u="none">
                <a:solidFill>
                  <a:schemeClr val="accent2"/>
                </a:solidFill>
              </a:rPr>
              <a:t>blood vessels</a:t>
            </a:r>
          </a:p>
          <a:p>
            <a:pPr lvl="1">
              <a:buFontTx/>
              <a:buChar char="•"/>
            </a:pPr>
            <a:r>
              <a:rPr lang="en-US" sz="3200" u="none"/>
              <a:t>Blood is pumped by a</a:t>
            </a:r>
            <a:r>
              <a:rPr lang="en-US" sz="3200" u="none">
                <a:solidFill>
                  <a:schemeClr val="accent2"/>
                </a:solidFill>
              </a:rPr>
              <a:t> heart</a:t>
            </a:r>
          </a:p>
        </p:txBody>
      </p:sp>
      <p:pic>
        <p:nvPicPr>
          <p:cNvPr id="246787" name="Picture 3" descr="closedci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3434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8" name="Picture 4" descr="diagci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441325" y="423863"/>
            <a:ext cx="83978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Respiration</a:t>
            </a:r>
            <a:r>
              <a:rPr lang="en-US" sz="3600" u="none"/>
              <a:t>: </a:t>
            </a:r>
            <a:r>
              <a:rPr lang="en-US" sz="3600" u="none">
                <a:solidFill>
                  <a:schemeClr val="accent2"/>
                </a:solidFill>
              </a:rPr>
              <a:t>exchange of oxygen and carbon dioxide</a:t>
            </a:r>
          </a:p>
          <a:p>
            <a:pPr lvl="1">
              <a:buFontTx/>
              <a:buChar char="•"/>
            </a:pPr>
            <a:r>
              <a:rPr lang="en-US" sz="3600" u="none"/>
              <a:t>Simple organisms – </a:t>
            </a:r>
            <a:r>
              <a:rPr lang="en-US" sz="3600" u="none">
                <a:solidFill>
                  <a:schemeClr val="accent2"/>
                </a:solidFill>
              </a:rPr>
              <a:t>exchange gases directly through their skin</a:t>
            </a:r>
            <a:r>
              <a:rPr lang="en-US" sz="3600" u="none"/>
              <a:t> or their cell membranes.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Ex: sponges, jellyfish, worms</a:t>
            </a:r>
          </a:p>
          <a:p>
            <a:pPr lvl="1">
              <a:buFontTx/>
              <a:buChar char="•"/>
            </a:pPr>
            <a:r>
              <a:rPr lang="en-US" sz="3600" u="none"/>
              <a:t>Larger animals – </a:t>
            </a:r>
            <a:r>
              <a:rPr lang="en-US" sz="3600" u="none">
                <a:solidFill>
                  <a:schemeClr val="accent2"/>
                </a:solidFill>
              </a:rPr>
              <a:t>organs such as trachea</a:t>
            </a:r>
            <a:r>
              <a:rPr lang="en-US" sz="3600" u="none"/>
              <a:t> (tiny tubes), </a:t>
            </a:r>
            <a:r>
              <a:rPr lang="en-US" sz="3600" u="none">
                <a:solidFill>
                  <a:schemeClr val="accent2"/>
                </a:solidFill>
              </a:rPr>
              <a:t>gills, or lungs</a:t>
            </a:r>
          </a:p>
          <a:p>
            <a:pPr lvl="1"/>
            <a:endParaRPr lang="en-US" sz="3600" u="none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sectex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696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05200" y="762000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none">
                <a:latin typeface="Arial" charset="0"/>
              </a:rPr>
              <a:t>Trachea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Symmetry</a:t>
            </a:r>
            <a:r>
              <a:rPr lang="en-US" sz="3200" u="none"/>
              <a:t> – refers to the </a:t>
            </a:r>
            <a:r>
              <a:rPr lang="en-US" sz="3200" u="none">
                <a:solidFill>
                  <a:schemeClr val="accent2"/>
                </a:solidFill>
              </a:rPr>
              <a:t>way that the body parts are arranged</a:t>
            </a:r>
            <a:r>
              <a:rPr lang="en-US" sz="3200" u="none"/>
              <a:t> in relation to eachother</a:t>
            </a:r>
          </a:p>
          <a:p>
            <a:endParaRPr lang="en-US" sz="3200">
              <a:solidFill>
                <a:srgbClr val="009900"/>
              </a:solidFill>
            </a:endParaRPr>
          </a:p>
          <a:p>
            <a:pPr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Types of Symmetry:</a:t>
            </a:r>
          </a:p>
          <a:p>
            <a:pPr lvl="1"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Asymmetry</a:t>
            </a:r>
            <a:r>
              <a:rPr lang="en-US" sz="3200" u="none"/>
              <a:t> - </a:t>
            </a:r>
            <a:r>
              <a:rPr lang="en-US" sz="3200" u="none">
                <a:solidFill>
                  <a:schemeClr val="accent2"/>
                </a:solidFill>
              </a:rPr>
              <a:t>no particular symmetry.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Ex:  Sponges</a:t>
            </a:r>
          </a:p>
          <a:p>
            <a:pPr lvl="1"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Radial symmetry</a:t>
            </a:r>
            <a:r>
              <a:rPr lang="en-US" sz="3200" u="none"/>
              <a:t> - organized </a:t>
            </a:r>
            <a:r>
              <a:rPr lang="en-US" sz="3200" u="none">
                <a:solidFill>
                  <a:schemeClr val="accent2"/>
                </a:solidFill>
              </a:rPr>
              <a:t>similar to a wheel</a:t>
            </a:r>
            <a:r>
              <a:rPr lang="en-US" sz="3200" u="none"/>
              <a:t>.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Ex:  Jellyfish, starfish</a:t>
            </a:r>
          </a:p>
          <a:p>
            <a:pPr lvl="1"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Bilateral symmetry</a:t>
            </a:r>
            <a:r>
              <a:rPr lang="en-US" sz="3200" u="none"/>
              <a:t> - has definite </a:t>
            </a:r>
            <a:r>
              <a:rPr lang="en-US" sz="3200" u="none">
                <a:solidFill>
                  <a:schemeClr val="accent2"/>
                </a:solidFill>
              </a:rPr>
              <a:t>right and left halves</a:t>
            </a:r>
            <a:r>
              <a:rPr lang="en-US" sz="3200" u="none"/>
              <a:t>; adaptation for movement.</a:t>
            </a:r>
          </a:p>
          <a:p>
            <a:pPr lvl="2"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Ex:  worm, insect, human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untercur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3149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657600" y="5334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none">
                <a:latin typeface="Arial" charset="0"/>
              </a:rPr>
              <a:t>Gills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u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430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frogslu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679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umrespsy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954088"/>
            <a:ext cx="5818188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746125" y="685800"/>
            <a:ext cx="81692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solidFill>
                  <a:srgbClr val="CC0000"/>
                </a:solidFill>
              </a:rPr>
              <a:t>Excretion</a:t>
            </a:r>
            <a:r>
              <a:rPr lang="en-US" sz="3600" u="none" dirty="0"/>
              <a:t>:  </a:t>
            </a:r>
            <a:r>
              <a:rPr lang="en-US" sz="3600" u="none" dirty="0">
                <a:solidFill>
                  <a:schemeClr val="accent2"/>
                </a:solidFill>
              </a:rPr>
              <a:t>removal of waste products</a:t>
            </a:r>
          </a:p>
          <a:p>
            <a:pPr lvl="1">
              <a:buFontTx/>
              <a:buChar char="•"/>
            </a:pPr>
            <a:r>
              <a:rPr lang="en-US" sz="3600" u="none" dirty="0" smtClean="0"/>
              <a:t>Simple </a:t>
            </a:r>
            <a:r>
              <a:rPr lang="en-US" sz="3600" u="none" dirty="0"/>
              <a:t>animals – </a:t>
            </a:r>
            <a:r>
              <a:rPr lang="en-US" sz="3600" u="none" dirty="0">
                <a:solidFill>
                  <a:schemeClr val="accent2"/>
                </a:solidFill>
              </a:rPr>
              <a:t>use skin</a:t>
            </a:r>
            <a:r>
              <a:rPr lang="en-US" sz="3600" u="none" dirty="0"/>
              <a:t> </a:t>
            </a:r>
            <a:r>
              <a:rPr lang="en-US" sz="3600" u="none" dirty="0">
                <a:solidFill>
                  <a:schemeClr val="accent2"/>
                </a:solidFill>
              </a:rPr>
              <a:t>or sets of tubes</a:t>
            </a:r>
            <a:r>
              <a:rPr lang="en-US" sz="3600" u="none" dirty="0"/>
              <a:t> to get rid of waste</a:t>
            </a:r>
          </a:p>
          <a:p>
            <a:pPr lvl="2">
              <a:buFontTx/>
              <a:buChar char="•"/>
            </a:pPr>
            <a:r>
              <a:rPr lang="en-US" sz="3600" u="none" dirty="0">
                <a:solidFill>
                  <a:schemeClr val="accent2"/>
                </a:solidFill>
              </a:rPr>
              <a:t>Ex:  flatworms, jellyfish</a:t>
            </a:r>
          </a:p>
          <a:p>
            <a:pPr lvl="1">
              <a:buFontTx/>
              <a:buChar char="•"/>
            </a:pPr>
            <a:r>
              <a:rPr lang="en-US" sz="3600" u="none" dirty="0"/>
              <a:t>Complex animals – develop </a:t>
            </a:r>
            <a:r>
              <a:rPr lang="en-US" sz="3600" u="none" dirty="0">
                <a:solidFill>
                  <a:schemeClr val="accent2"/>
                </a:solidFill>
              </a:rPr>
              <a:t>organs such as the kidneys</a:t>
            </a:r>
          </a:p>
          <a:p>
            <a:pPr lvl="2">
              <a:buFontTx/>
              <a:buChar char="•"/>
            </a:pPr>
            <a:r>
              <a:rPr lang="en-US" sz="3600" u="none" dirty="0">
                <a:solidFill>
                  <a:schemeClr val="accent2"/>
                </a:solidFill>
              </a:rPr>
              <a:t>Ex:  vertebrates</a:t>
            </a:r>
          </a:p>
          <a:p>
            <a:pPr>
              <a:buFontTx/>
              <a:buChar char="•"/>
            </a:pPr>
            <a:endParaRPr lang="en-U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latwormexc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352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insectexcre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13385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xcretsy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1582738"/>
            <a:ext cx="66643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81000" y="381000"/>
            <a:ext cx="8534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CC0000"/>
                </a:solidFill>
              </a:rPr>
              <a:t>Nerve net</a:t>
            </a:r>
            <a:r>
              <a:rPr lang="en-US" sz="3200" u="none"/>
              <a:t>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Web of nerve cells</a:t>
            </a:r>
            <a:r>
              <a:rPr lang="en-US" sz="3200" u="none"/>
              <a:t> held together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Seen in</a:t>
            </a:r>
            <a:r>
              <a:rPr lang="en-US" sz="3200" u="none"/>
              <a:t> Cnidarians </a:t>
            </a:r>
            <a:r>
              <a:rPr lang="en-US" sz="3200" u="none">
                <a:solidFill>
                  <a:schemeClr val="accent2"/>
                </a:solidFill>
              </a:rPr>
              <a:t>(jellyfish, coral, sea anemones),</a:t>
            </a:r>
            <a:r>
              <a:rPr lang="en-US" sz="3200" u="none"/>
              <a:t> and echinoderms </a:t>
            </a:r>
            <a:r>
              <a:rPr lang="en-US" sz="3200" u="none">
                <a:solidFill>
                  <a:schemeClr val="accent2"/>
                </a:solidFill>
              </a:rPr>
              <a:t>(starfish, sea urchins) </a:t>
            </a:r>
          </a:p>
          <a:p>
            <a:pPr eaLnBrk="0" hangingPunct="0">
              <a:spcBef>
                <a:spcPct val="50000"/>
              </a:spcBef>
            </a:pPr>
            <a:endParaRPr lang="en-US" sz="1400" u="none">
              <a:solidFill>
                <a:schemeClr val="accent2"/>
              </a:solidFill>
            </a:endParaRPr>
          </a:p>
        </p:txBody>
      </p:sp>
      <p:pic>
        <p:nvPicPr>
          <p:cNvPr id="37891" name="Picture 3" descr="nervsy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61610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Animals with bilateral symmetry</a:t>
            </a:r>
            <a:r>
              <a:rPr lang="en-US" sz="3200" u="none"/>
              <a:t> have a head with the </a:t>
            </a:r>
            <a:r>
              <a:rPr lang="en-US" sz="3200" u="none">
                <a:solidFill>
                  <a:schemeClr val="accent2"/>
                </a:solidFill>
              </a:rPr>
              <a:t>all sense organs at the front end</a:t>
            </a:r>
            <a:r>
              <a:rPr lang="en-US" sz="3200" u="none"/>
              <a:t> of the organism.  This is called CEPHALIZATION.</a:t>
            </a:r>
            <a:endParaRPr lang="en-US" sz="3200" b="1" u="none"/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Simple worms – cluster of nerve cells called a </a:t>
            </a:r>
            <a:r>
              <a:rPr lang="en-US" sz="3200">
                <a:solidFill>
                  <a:srgbClr val="CC0000"/>
                </a:solidFill>
              </a:rPr>
              <a:t>ganglia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More complex animals have </a:t>
            </a:r>
            <a:r>
              <a:rPr lang="en-US" sz="3200">
                <a:solidFill>
                  <a:srgbClr val="CC0000"/>
                </a:solidFill>
              </a:rPr>
              <a:t>brains</a:t>
            </a:r>
            <a:r>
              <a:rPr lang="en-US" sz="3200" u="none">
                <a:solidFill>
                  <a:srgbClr val="CC0000"/>
                </a:solidFill>
              </a:rPr>
              <a:t>.</a:t>
            </a:r>
            <a:r>
              <a:rPr lang="en-US" sz="3200" u="none"/>
              <a:t>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Vertebrates have a spinal cord</a:t>
            </a:r>
            <a:r>
              <a:rPr lang="en-US" sz="3200" u="none"/>
              <a:t> in addition to a more developed brain.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3200" u="none">
                <a:solidFill>
                  <a:schemeClr val="accent2"/>
                </a:solidFill>
              </a:rPr>
              <a:t>Many animals have well-developed senses such as sight, hearing, smell, taste, &amp;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rvsy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2071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8" descr="symmetry_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162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_tap612a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508000" y="381000"/>
            <a:ext cx="812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441325" y="730250"/>
            <a:ext cx="8321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u="none"/>
              <a:t>For animals with bilateral symmetry, we refer to areas of the body:</a:t>
            </a:r>
          </a:p>
          <a:p>
            <a:pPr lvl="1"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Dorsal</a:t>
            </a:r>
            <a:r>
              <a:rPr lang="en-US" sz="3600" u="none"/>
              <a:t> – </a:t>
            </a:r>
            <a:r>
              <a:rPr lang="en-US" sz="3600" u="none">
                <a:solidFill>
                  <a:schemeClr val="accent2"/>
                </a:solidFill>
              </a:rPr>
              <a:t>back side</a:t>
            </a:r>
            <a:r>
              <a:rPr lang="en-US" sz="3600" u="none"/>
              <a:t> /top side</a:t>
            </a:r>
          </a:p>
          <a:p>
            <a:pPr lvl="1"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Ventral</a:t>
            </a:r>
            <a:r>
              <a:rPr lang="en-US" sz="3600" u="none"/>
              <a:t> – </a:t>
            </a:r>
            <a:r>
              <a:rPr lang="en-US" sz="3600" u="none">
                <a:solidFill>
                  <a:schemeClr val="accent2"/>
                </a:solidFill>
              </a:rPr>
              <a:t>belly side</a:t>
            </a:r>
            <a:r>
              <a:rPr lang="en-US" sz="3600" u="none"/>
              <a:t> /bottom side</a:t>
            </a:r>
          </a:p>
          <a:p>
            <a:pPr lvl="1"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Anterior</a:t>
            </a:r>
            <a:r>
              <a:rPr lang="en-US" sz="3600" u="none"/>
              <a:t> – front / </a:t>
            </a:r>
            <a:r>
              <a:rPr lang="en-US" sz="3600" u="none">
                <a:solidFill>
                  <a:schemeClr val="accent2"/>
                </a:solidFill>
              </a:rPr>
              <a:t>head region</a:t>
            </a:r>
          </a:p>
          <a:p>
            <a:pPr lvl="1"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Posterior</a:t>
            </a:r>
            <a:r>
              <a:rPr lang="en-US" sz="3600" u="none"/>
              <a:t> – back end / </a:t>
            </a:r>
            <a:r>
              <a:rPr lang="en-US" sz="3600" u="none">
                <a:solidFill>
                  <a:schemeClr val="accent2"/>
                </a:solidFill>
              </a:rPr>
              <a:t>tail region</a:t>
            </a:r>
          </a:p>
          <a:p>
            <a:pPr lvl="1">
              <a:buFontTx/>
              <a:buChar char="•"/>
            </a:pPr>
            <a:endParaRPr lang="en-US" sz="3600" u="none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See picture on previous slide for 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u="none"/>
              <a:t>Organisms can be classified as unicellular or multicellular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Unicellular</a:t>
            </a:r>
            <a:r>
              <a:rPr lang="en-US" sz="3600" u="none"/>
              <a:t> – made of </a:t>
            </a:r>
            <a:r>
              <a:rPr lang="en-US" sz="3600" u="none">
                <a:solidFill>
                  <a:schemeClr val="accent2"/>
                </a:solidFill>
              </a:rPr>
              <a:t>1 cell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Ex:  Bacteria and algae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Multicellular</a:t>
            </a:r>
            <a:r>
              <a:rPr lang="en-US" sz="3600" u="none">
                <a:solidFill>
                  <a:srgbClr val="009900"/>
                </a:solidFill>
              </a:rPr>
              <a:t> – </a:t>
            </a:r>
            <a:r>
              <a:rPr lang="en-US" sz="3600" u="none"/>
              <a:t>made of</a:t>
            </a:r>
            <a:r>
              <a:rPr lang="en-US" sz="3600" u="none">
                <a:solidFill>
                  <a:schemeClr val="accent2"/>
                </a:solidFill>
              </a:rPr>
              <a:t> more than 1 cell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Ex:  Mushroom, tree, insect</a:t>
            </a:r>
          </a:p>
        </p:txBody>
      </p:sp>
      <p:sp>
        <p:nvSpPr>
          <p:cNvPr id="8195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81000" y="381000"/>
            <a:ext cx="81534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Multicellular organisms will have cells organized into tissues, organs, or organ systems</a:t>
            </a:r>
          </a:p>
          <a:p>
            <a:pPr lvl="1">
              <a:buFontTx/>
              <a:buChar char="•"/>
            </a:pPr>
            <a:r>
              <a:rPr lang="en-US" sz="3600" u="none"/>
              <a:t>There are </a:t>
            </a:r>
            <a:r>
              <a:rPr lang="en-US" sz="3600" u="none">
                <a:solidFill>
                  <a:schemeClr val="accent2"/>
                </a:solidFill>
              </a:rPr>
              <a:t>3 layers that form during development</a:t>
            </a:r>
            <a:r>
              <a:rPr lang="en-US" sz="3600" u="none"/>
              <a:t> – number of layers present determines how they are organized</a:t>
            </a:r>
          </a:p>
          <a:p>
            <a:pPr lvl="1">
              <a:buFontTx/>
              <a:buChar char="•"/>
            </a:pPr>
            <a:r>
              <a:rPr lang="en-US" sz="3600" u="none"/>
              <a:t>3 layers:  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Endoderm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Ectoderm</a:t>
            </a:r>
          </a:p>
          <a:p>
            <a:pPr lvl="2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Mesoderm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Endoderm</a:t>
            </a:r>
            <a:r>
              <a:rPr lang="en-US" sz="3600" u="none"/>
              <a:t> –</a:t>
            </a:r>
          </a:p>
          <a:p>
            <a:pPr lvl="1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Inner</a:t>
            </a:r>
            <a:r>
              <a:rPr lang="en-US" sz="3600" u="none"/>
              <a:t> layer</a:t>
            </a:r>
          </a:p>
          <a:p>
            <a:pPr lvl="1">
              <a:buFontTx/>
              <a:buChar char="•"/>
            </a:pPr>
            <a:r>
              <a:rPr lang="en-US" sz="3600" u="none"/>
              <a:t>Becomes tissues and organs of </a:t>
            </a:r>
            <a:r>
              <a:rPr lang="en-US" sz="3600" u="none">
                <a:solidFill>
                  <a:schemeClr val="accent2"/>
                </a:solidFill>
              </a:rPr>
              <a:t>digestive system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Ectoderm</a:t>
            </a:r>
            <a:r>
              <a:rPr lang="en-US" sz="3600" u="none"/>
              <a:t> – </a:t>
            </a:r>
          </a:p>
          <a:p>
            <a:pPr lvl="1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Outer</a:t>
            </a:r>
            <a:r>
              <a:rPr lang="en-US" sz="3600" u="none"/>
              <a:t> layer</a:t>
            </a:r>
          </a:p>
          <a:p>
            <a:pPr lvl="1">
              <a:buFontTx/>
              <a:buChar char="•"/>
            </a:pPr>
            <a:r>
              <a:rPr lang="en-US" sz="3600" u="none"/>
              <a:t>Becomes </a:t>
            </a:r>
            <a:r>
              <a:rPr lang="en-US" sz="3600" u="none">
                <a:solidFill>
                  <a:schemeClr val="accent2"/>
                </a:solidFill>
              </a:rPr>
              <a:t>skin/body coverings and nervous system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CC0000"/>
                </a:solidFill>
              </a:rPr>
              <a:t>Mesoderm</a:t>
            </a:r>
            <a:r>
              <a:rPr lang="en-US" sz="3600" u="none">
                <a:solidFill>
                  <a:srgbClr val="009900"/>
                </a:solidFill>
              </a:rPr>
              <a:t> </a:t>
            </a:r>
            <a:r>
              <a:rPr lang="en-US" sz="3600" u="none"/>
              <a:t>–</a:t>
            </a:r>
            <a:r>
              <a:rPr lang="en-US" sz="3600" u="none">
                <a:solidFill>
                  <a:srgbClr val="009900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en-US" sz="3600" u="none">
                <a:solidFill>
                  <a:schemeClr val="accent2"/>
                </a:solidFill>
              </a:rPr>
              <a:t>Middle </a:t>
            </a:r>
            <a:r>
              <a:rPr lang="en-US" sz="3600" u="none"/>
              <a:t>layer</a:t>
            </a:r>
          </a:p>
          <a:p>
            <a:pPr lvl="1">
              <a:buFontTx/>
              <a:buChar char="•"/>
            </a:pPr>
            <a:r>
              <a:rPr lang="en-US" sz="3600" u="none"/>
              <a:t>Becomes </a:t>
            </a:r>
            <a:r>
              <a:rPr lang="en-US" sz="3600" u="none">
                <a:solidFill>
                  <a:schemeClr val="accent2"/>
                </a:solidFill>
              </a:rPr>
              <a:t>skeleton &amp; muscles</a:t>
            </a:r>
            <a:endParaRPr lang="en-U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build="p" bldLvl="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802</Words>
  <Application>Microsoft Office PowerPoint</Application>
  <PresentationFormat>On-screen Show (4:3)</PresentationFormat>
  <Paragraphs>130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Davids</dc:creator>
  <cp:lastModifiedBy>DONALD PALMER</cp:lastModifiedBy>
  <cp:revision>62</cp:revision>
  <dcterms:modified xsi:type="dcterms:W3CDTF">2016-02-11T15:11:49Z</dcterms:modified>
</cp:coreProperties>
</file>