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15"/>
  </p:notesMasterIdLst>
  <p:sldIdLst>
    <p:sldId id="280" r:id="rId2"/>
    <p:sldId id="299" r:id="rId3"/>
    <p:sldId id="297" r:id="rId4"/>
    <p:sldId id="301" r:id="rId5"/>
    <p:sldId id="289" r:id="rId6"/>
    <p:sldId id="303" r:id="rId7"/>
    <p:sldId id="290" r:id="rId8"/>
    <p:sldId id="291" r:id="rId9"/>
    <p:sldId id="292" r:id="rId10"/>
    <p:sldId id="295" r:id="rId11"/>
    <p:sldId id="293" r:id="rId12"/>
    <p:sldId id="294" r:id="rId13"/>
    <p:sldId id="300" r:id="rId14"/>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charset="0"/>
        <a:ea typeface="+mn-ea"/>
        <a:cs typeface="+mn-cs"/>
      </a:defRPr>
    </a:lvl1pPr>
    <a:lvl2pPr marL="457200" algn="ctr" rtl="0" fontAlgn="base">
      <a:spcBef>
        <a:spcPct val="0"/>
      </a:spcBef>
      <a:spcAft>
        <a:spcPct val="0"/>
      </a:spcAft>
      <a:defRPr sz="2400" kern="1200">
        <a:solidFill>
          <a:schemeClr val="tx1"/>
        </a:solidFill>
        <a:latin typeface="Times New Roman" charset="0"/>
        <a:ea typeface="+mn-ea"/>
        <a:cs typeface="+mn-cs"/>
      </a:defRPr>
    </a:lvl2pPr>
    <a:lvl3pPr marL="914400" algn="ctr" rtl="0" fontAlgn="base">
      <a:spcBef>
        <a:spcPct val="0"/>
      </a:spcBef>
      <a:spcAft>
        <a:spcPct val="0"/>
      </a:spcAft>
      <a:defRPr sz="2400" kern="1200">
        <a:solidFill>
          <a:schemeClr val="tx1"/>
        </a:solidFill>
        <a:latin typeface="Times New Roman" charset="0"/>
        <a:ea typeface="+mn-ea"/>
        <a:cs typeface="+mn-cs"/>
      </a:defRPr>
    </a:lvl3pPr>
    <a:lvl4pPr marL="1371600" algn="ctr" rtl="0" fontAlgn="base">
      <a:spcBef>
        <a:spcPct val="0"/>
      </a:spcBef>
      <a:spcAft>
        <a:spcPct val="0"/>
      </a:spcAft>
      <a:defRPr sz="2400" kern="1200">
        <a:solidFill>
          <a:schemeClr val="tx1"/>
        </a:solidFill>
        <a:latin typeface="Times New Roman" charset="0"/>
        <a:ea typeface="+mn-ea"/>
        <a:cs typeface="+mn-cs"/>
      </a:defRPr>
    </a:lvl4pPr>
    <a:lvl5pPr marL="1828800" algn="ctr"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6699FF"/>
    <a:srgbClr val="6F3F50"/>
    <a:srgbClr val="000099"/>
    <a:srgbClr val="990033"/>
    <a:srgbClr val="0066FF"/>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788" autoAdjust="0"/>
    <p:restoredTop sz="96724" autoAdjust="0"/>
  </p:normalViewPr>
  <p:slideViewPr>
    <p:cSldViewPr>
      <p:cViewPr varScale="1">
        <p:scale>
          <a:sx n="49" d="100"/>
          <a:sy n="49" d="100"/>
        </p:scale>
        <p:origin x="-4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3329914-52D6-4C13-9A03-76BD1581F58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8130" name="Rectangle 1026"/>
          <p:cNvSpPr>
            <a:spLocks noGrp="1" noChangeArrowheads="1"/>
          </p:cNvSpPr>
          <p:nvPr>
            <p:ph type="ctrTitle"/>
          </p:nvPr>
        </p:nvSpPr>
        <p:spPr>
          <a:xfrm>
            <a:off x="0" y="0"/>
            <a:ext cx="3171825" cy="342900"/>
          </a:xfrm>
        </p:spPr>
        <p:txBody>
          <a:bodyPr/>
          <a:lstStyle>
            <a:lvl1pPr>
              <a:defRPr/>
            </a:lvl1pPr>
          </a:lstStyle>
          <a:p>
            <a:r>
              <a:rPr lang="en-US"/>
              <a:t>Click to edit Master title style</a:t>
            </a:r>
          </a:p>
        </p:txBody>
      </p:sp>
      <p:sp>
        <p:nvSpPr>
          <p:cNvPr id="48131" name="Rectangle 1027"/>
          <p:cNvSpPr>
            <a:spLocks noGrp="1" noChangeArrowheads="1"/>
          </p:cNvSpPr>
          <p:nvPr>
            <p:ph type="subTitle" idx="1"/>
          </p:nvPr>
        </p:nvSpPr>
        <p:spPr>
          <a:xfrm>
            <a:off x="0" y="342900"/>
            <a:ext cx="9144000" cy="65151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257175"/>
            <a:ext cx="4495800" cy="6600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7175"/>
            <a:ext cx="4495800" cy="6600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bwMode="auto">
          <a:xfrm>
            <a:off x="0" y="257175"/>
            <a:ext cx="9144000" cy="6600825"/>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034" name="Rectangle 2"/>
          <p:cNvSpPr>
            <a:spLocks noGrp="1" noChangeArrowheads="1"/>
          </p:cNvSpPr>
          <p:nvPr>
            <p:ph type="title"/>
          </p:nvPr>
        </p:nvSpPr>
        <p:spPr bwMode="auto">
          <a:xfrm>
            <a:off x="0" y="0"/>
            <a:ext cx="1971675" cy="257175"/>
          </a:xfrm>
          <a:prstGeom prst="rect">
            <a:avLst/>
          </a:prstGeom>
          <a:noFill/>
          <a:ln w="9525">
            <a:noFill/>
            <a:miter lim="800000"/>
            <a:headEnd/>
            <a:tailEnd/>
          </a:ln>
          <a:effectLst/>
        </p:spPr>
        <p:txBody>
          <a:bodyPr vert="horz" wrap="square" lIns="91429" tIns="45715" rIns="91429" bIns="45715"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rtl="0" fontAlgn="base">
        <a:spcBef>
          <a:spcPct val="0"/>
        </a:spcBef>
        <a:spcAft>
          <a:spcPct val="0"/>
        </a:spcAft>
        <a:defRPr sz="1000">
          <a:solidFill>
            <a:schemeClr val="tx1"/>
          </a:solidFill>
          <a:latin typeface="+mj-lt"/>
          <a:ea typeface="+mj-ea"/>
          <a:cs typeface="+mj-cs"/>
        </a:defRPr>
      </a:lvl1pPr>
      <a:lvl2pPr algn="l" rtl="0" fontAlgn="base">
        <a:spcBef>
          <a:spcPct val="0"/>
        </a:spcBef>
        <a:spcAft>
          <a:spcPct val="0"/>
        </a:spcAft>
        <a:defRPr sz="1000">
          <a:solidFill>
            <a:schemeClr val="tx1"/>
          </a:solidFill>
          <a:latin typeface="Arial" charset="0"/>
        </a:defRPr>
      </a:lvl2pPr>
      <a:lvl3pPr algn="l" rtl="0" fontAlgn="base">
        <a:spcBef>
          <a:spcPct val="0"/>
        </a:spcBef>
        <a:spcAft>
          <a:spcPct val="0"/>
        </a:spcAft>
        <a:defRPr sz="1000">
          <a:solidFill>
            <a:schemeClr val="tx1"/>
          </a:solidFill>
          <a:latin typeface="Arial" charset="0"/>
        </a:defRPr>
      </a:lvl3pPr>
      <a:lvl4pPr algn="l" rtl="0" fontAlgn="base">
        <a:spcBef>
          <a:spcPct val="0"/>
        </a:spcBef>
        <a:spcAft>
          <a:spcPct val="0"/>
        </a:spcAft>
        <a:defRPr sz="1000">
          <a:solidFill>
            <a:schemeClr val="tx1"/>
          </a:solidFill>
          <a:latin typeface="Arial" charset="0"/>
        </a:defRPr>
      </a:lvl4pPr>
      <a:lvl5pPr algn="l" rtl="0" fontAlgn="base">
        <a:spcBef>
          <a:spcPct val="0"/>
        </a:spcBef>
        <a:spcAft>
          <a:spcPct val="0"/>
        </a:spcAft>
        <a:defRPr sz="1000">
          <a:solidFill>
            <a:schemeClr val="tx1"/>
          </a:solidFill>
          <a:latin typeface="Arial" charset="0"/>
        </a:defRPr>
      </a:lvl5pPr>
      <a:lvl6pPr marL="457200" algn="l" rtl="0" fontAlgn="base">
        <a:spcBef>
          <a:spcPct val="0"/>
        </a:spcBef>
        <a:spcAft>
          <a:spcPct val="0"/>
        </a:spcAft>
        <a:defRPr sz="1000">
          <a:solidFill>
            <a:schemeClr val="tx1"/>
          </a:solidFill>
          <a:latin typeface="Arial" charset="0"/>
        </a:defRPr>
      </a:lvl6pPr>
      <a:lvl7pPr marL="914400" algn="l" rtl="0" fontAlgn="base">
        <a:spcBef>
          <a:spcPct val="0"/>
        </a:spcBef>
        <a:spcAft>
          <a:spcPct val="0"/>
        </a:spcAft>
        <a:defRPr sz="1000">
          <a:solidFill>
            <a:schemeClr val="tx1"/>
          </a:solidFill>
          <a:latin typeface="Arial" charset="0"/>
        </a:defRPr>
      </a:lvl7pPr>
      <a:lvl8pPr marL="1371600" algn="l" rtl="0" fontAlgn="base">
        <a:spcBef>
          <a:spcPct val="0"/>
        </a:spcBef>
        <a:spcAft>
          <a:spcPct val="0"/>
        </a:spcAft>
        <a:defRPr sz="1000">
          <a:solidFill>
            <a:schemeClr val="tx1"/>
          </a:solidFill>
          <a:latin typeface="Arial" charset="0"/>
        </a:defRPr>
      </a:lvl8pPr>
      <a:lvl9pPr marL="1828800" algn="l" rtl="0" fontAlgn="base">
        <a:spcBef>
          <a:spcPct val="0"/>
        </a:spcBef>
        <a:spcAft>
          <a:spcPct val="0"/>
        </a:spcAft>
        <a:defRPr sz="1000">
          <a:solidFill>
            <a:schemeClr val="tx1"/>
          </a:solidFill>
          <a:latin typeface="Arial" charset="0"/>
        </a:defRPr>
      </a:lvl9pPr>
    </p:titleStyle>
    <p:bodyStyle>
      <a:lvl1pPr marL="342900" indent="-342900" algn="l" rtl="0" fontAlgn="base">
        <a:spcBef>
          <a:spcPct val="20000"/>
        </a:spcBef>
        <a:spcAft>
          <a:spcPct val="0"/>
        </a:spcAft>
        <a:buChar char="•"/>
        <a:defRPr sz="31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7651" name="Text Box 1027"/>
          <p:cNvSpPr txBox="1">
            <a:spLocks noChangeArrowheads="1"/>
          </p:cNvSpPr>
          <p:nvPr/>
        </p:nvSpPr>
        <p:spPr bwMode="auto">
          <a:xfrm>
            <a:off x="1714500" y="6527800"/>
            <a:ext cx="5656263" cy="254000"/>
          </a:xfrm>
          <a:prstGeom prst="rect">
            <a:avLst/>
          </a:prstGeom>
          <a:noFill/>
          <a:ln w="9525">
            <a:noFill/>
            <a:miter lim="800000"/>
            <a:headEnd/>
            <a:tailEnd/>
          </a:ln>
          <a:effectLst/>
        </p:spPr>
        <p:txBody>
          <a:bodyPr lIns="102833" tIns="51417" rIns="102833" bIns="51417">
            <a:spAutoFit/>
          </a:bodyPr>
          <a:lstStyle/>
          <a:p>
            <a:pPr algn="l" defTabSz="1028700">
              <a:spcBef>
                <a:spcPct val="50000"/>
              </a:spcBef>
            </a:pPr>
            <a:r>
              <a:rPr lang="en-US" altLang="en-US" sz="1000">
                <a:latin typeface="Arial" charset="0"/>
              </a:rPr>
              <a:t>Copyright </a:t>
            </a:r>
            <a:r>
              <a:rPr lang="en-US" altLang="en-US" sz="1000">
                <a:latin typeface="Arial" charset="0"/>
                <a:cs typeface="Times New Roman" charset="0"/>
              </a:rPr>
              <a:t>© </a:t>
            </a:r>
            <a:r>
              <a:rPr lang="en-US" altLang="en-US" sz="1000">
                <a:latin typeface="Arial" charset="0"/>
              </a:rPr>
              <a:t>The McGraw-Hill Companies, Inc. Permission required for reproduction or display.</a:t>
            </a:r>
          </a:p>
        </p:txBody>
      </p:sp>
      <p:pic>
        <p:nvPicPr>
          <p:cNvPr id="27674" name="Picture 1050" descr="brandinglogo"/>
          <p:cNvPicPr>
            <a:picLocks noChangeAspect="1" noChangeArrowheads="1"/>
          </p:cNvPicPr>
          <p:nvPr/>
        </p:nvPicPr>
        <p:blipFill>
          <a:blip r:embed="rId3"/>
          <a:srcRect/>
          <a:stretch>
            <a:fillRect/>
          </a:stretch>
        </p:blipFill>
        <p:spPr bwMode="auto">
          <a:xfrm>
            <a:off x="0" y="0"/>
            <a:ext cx="9144000" cy="647700"/>
          </a:xfrm>
          <a:prstGeom prst="rect">
            <a:avLst/>
          </a:prstGeom>
          <a:noFill/>
        </p:spPr>
      </p:pic>
      <p:sp>
        <p:nvSpPr>
          <p:cNvPr id="27675" name="Text Box 1051"/>
          <p:cNvSpPr txBox="1">
            <a:spLocks noChangeArrowheads="1"/>
          </p:cNvSpPr>
          <p:nvPr/>
        </p:nvSpPr>
        <p:spPr bwMode="auto">
          <a:xfrm>
            <a:off x="3962400" y="1371600"/>
            <a:ext cx="184150" cy="457200"/>
          </a:xfrm>
          <a:prstGeom prst="rect">
            <a:avLst/>
          </a:prstGeom>
          <a:noFill/>
          <a:ln w="9525">
            <a:noFill/>
            <a:miter lim="800000"/>
            <a:headEnd/>
            <a:tailEnd/>
          </a:ln>
          <a:effectLst/>
        </p:spPr>
        <p:txBody>
          <a:bodyPr wrap="none">
            <a:spAutoFit/>
          </a:bodyPr>
          <a:lstStyle/>
          <a:p>
            <a:endParaRPr lang="en-US"/>
          </a:p>
        </p:txBody>
      </p:sp>
      <p:sp>
        <p:nvSpPr>
          <p:cNvPr id="27676" name="Text Box 1052"/>
          <p:cNvSpPr txBox="1">
            <a:spLocks noChangeArrowheads="1"/>
          </p:cNvSpPr>
          <p:nvPr/>
        </p:nvSpPr>
        <p:spPr bwMode="auto">
          <a:xfrm>
            <a:off x="0" y="914400"/>
            <a:ext cx="9144000" cy="976313"/>
          </a:xfrm>
          <a:prstGeom prst="rect">
            <a:avLst/>
          </a:prstGeom>
          <a:noFill/>
          <a:ln w="9525">
            <a:noFill/>
            <a:miter lim="800000"/>
            <a:headEnd/>
            <a:tailEnd/>
          </a:ln>
          <a:effectLst/>
        </p:spPr>
        <p:txBody>
          <a:bodyPr>
            <a:spAutoFit/>
          </a:bodyPr>
          <a:lstStyle/>
          <a:p>
            <a:r>
              <a:rPr lang="en-US" sz="1800" b="1" i="1"/>
              <a:t>     	                                    </a:t>
            </a:r>
          </a:p>
          <a:p>
            <a:r>
              <a:rPr lang="en-US" sz="4000" b="1" i="1"/>
              <a:t>                       </a:t>
            </a:r>
            <a:endParaRPr lang="en-US" sz="4400" b="1" i="1"/>
          </a:p>
        </p:txBody>
      </p:sp>
      <p:sp>
        <p:nvSpPr>
          <p:cNvPr id="27681" name="Text Box 1057"/>
          <p:cNvSpPr txBox="1">
            <a:spLocks noChangeArrowheads="1"/>
          </p:cNvSpPr>
          <p:nvPr/>
        </p:nvSpPr>
        <p:spPr bwMode="auto">
          <a:xfrm>
            <a:off x="228600" y="1371600"/>
            <a:ext cx="4800600" cy="2833688"/>
          </a:xfrm>
          <a:prstGeom prst="rect">
            <a:avLst/>
          </a:prstGeom>
          <a:noFill/>
          <a:ln w="9525">
            <a:noFill/>
            <a:miter lim="800000"/>
            <a:headEnd/>
            <a:tailEnd/>
          </a:ln>
          <a:effectLst/>
        </p:spPr>
        <p:txBody>
          <a:bodyPr>
            <a:spAutoFit/>
          </a:bodyPr>
          <a:lstStyle/>
          <a:p>
            <a:endParaRPr lang="en-US" sz="6000"/>
          </a:p>
          <a:p>
            <a:r>
              <a:rPr lang="en-US" sz="7200" b="1" i="1"/>
              <a:t>Chapter 1</a:t>
            </a:r>
          </a:p>
          <a:p>
            <a:endParaRPr lang="en-US"/>
          </a:p>
          <a:p>
            <a:endParaRPr lang="en-US"/>
          </a:p>
        </p:txBody>
      </p:sp>
      <p:pic>
        <p:nvPicPr>
          <p:cNvPr id="27684" name="Picture 1060"/>
          <p:cNvPicPr>
            <a:picLocks noChangeAspect="1" noChangeArrowheads="1"/>
          </p:cNvPicPr>
          <p:nvPr/>
        </p:nvPicPr>
        <p:blipFill>
          <a:blip r:embed="rId4"/>
          <a:srcRect/>
          <a:stretch>
            <a:fillRect/>
          </a:stretch>
        </p:blipFill>
        <p:spPr bwMode="auto">
          <a:xfrm>
            <a:off x="5257800" y="1447800"/>
            <a:ext cx="3516313" cy="4267200"/>
          </a:xfrm>
          <a:prstGeom prst="rect">
            <a:avLst/>
          </a:prstGeom>
          <a:noFill/>
          <a:ln w="9525">
            <a:noFill/>
            <a:miter lim="800000"/>
            <a:headEnd/>
            <a:tailEnd/>
          </a:ln>
          <a:effectLst/>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t>Box Figure 1.1</a:t>
            </a:r>
          </a:p>
        </p:txBody>
      </p:sp>
      <p:pic>
        <p:nvPicPr>
          <p:cNvPr id="58371" name="Picture 3" descr="mil88894_bx0101"/>
          <p:cNvPicPr>
            <a:picLocks noChangeAspect="1" noChangeArrowheads="1"/>
          </p:cNvPicPr>
          <p:nvPr/>
        </p:nvPicPr>
        <p:blipFill>
          <a:blip r:embed="rId2"/>
          <a:srcRect/>
          <a:stretch>
            <a:fillRect/>
          </a:stretch>
        </p:blipFill>
        <p:spPr bwMode="auto">
          <a:xfrm>
            <a:off x="6350" y="501650"/>
            <a:ext cx="9131300" cy="58547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Figure 1.6 (a)</a:t>
            </a:r>
          </a:p>
        </p:txBody>
      </p:sp>
      <p:pic>
        <p:nvPicPr>
          <p:cNvPr id="56323" name="Picture 3" descr="mil88894_0106a"/>
          <p:cNvPicPr>
            <a:picLocks noChangeAspect="1" noChangeArrowheads="1"/>
          </p:cNvPicPr>
          <p:nvPr/>
        </p:nvPicPr>
        <p:blipFill>
          <a:blip r:embed="rId2"/>
          <a:srcRect/>
          <a:stretch>
            <a:fillRect/>
          </a:stretch>
        </p:blipFill>
        <p:spPr bwMode="auto">
          <a:xfrm>
            <a:off x="2336800" y="14288"/>
            <a:ext cx="4470400" cy="6829425"/>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Figure 1.6 (b)</a:t>
            </a:r>
          </a:p>
        </p:txBody>
      </p:sp>
      <p:pic>
        <p:nvPicPr>
          <p:cNvPr id="57347" name="Picture 3" descr="mil88894_0106b"/>
          <p:cNvPicPr>
            <a:picLocks noChangeAspect="1" noChangeArrowheads="1"/>
          </p:cNvPicPr>
          <p:nvPr/>
        </p:nvPicPr>
        <p:blipFill>
          <a:blip r:embed="rId2"/>
          <a:srcRect/>
          <a:stretch>
            <a:fillRect/>
          </a:stretch>
        </p:blipFill>
        <p:spPr bwMode="auto">
          <a:xfrm>
            <a:off x="6350" y="538163"/>
            <a:ext cx="9131300" cy="5783262"/>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900"/>
              <a:t>EOC Figure</a:t>
            </a:r>
          </a:p>
        </p:txBody>
      </p:sp>
      <p:pic>
        <p:nvPicPr>
          <p:cNvPr id="63491" name="Picture 3" descr="miL88894_fish"/>
          <p:cNvPicPr>
            <a:picLocks noChangeAspect="1" noChangeArrowheads="1"/>
          </p:cNvPicPr>
          <p:nvPr/>
        </p:nvPicPr>
        <p:blipFill>
          <a:blip r:embed="rId2"/>
          <a:srcRect/>
          <a:stretch>
            <a:fillRect/>
          </a:stretch>
        </p:blipFill>
        <p:spPr bwMode="auto">
          <a:xfrm>
            <a:off x="6350" y="547688"/>
            <a:ext cx="9131300" cy="576262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Part 1</a:t>
            </a:r>
          </a:p>
        </p:txBody>
      </p:sp>
      <p:pic>
        <p:nvPicPr>
          <p:cNvPr id="62467" name="Picture 3" descr="mil88894_po01a"/>
          <p:cNvPicPr>
            <a:picLocks noChangeAspect="1" noChangeArrowheads="1"/>
          </p:cNvPicPr>
          <p:nvPr/>
        </p:nvPicPr>
        <p:blipFill>
          <a:blip r:embed="rId2"/>
          <a:srcRect/>
          <a:stretch>
            <a:fillRect/>
          </a:stretch>
        </p:blipFill>
        <p:spPr bwMode="auto">
          <a:xfrm>
            <a:off x="6350" y="258763"/>
            <a:ext cx="9131300" cy="6342062"/>
          </a:xfrm>
          <a:prstGeom prst="rect">
            <a:avLst/>
          </a:prstGeom>
          <a:noFill/>
          <a:ln w="9525">
            <a:noFill/>
            <a:miter lim="800000"/>
            <a:headEnd/>
            <a:tailEnd/>
          </a:ln>
          <a:effectLst/>
        </p:spPr>
      </p:pic>
      <p:sp>
        <p:nvSpPr>
          <p:cNvPr id="4" name="TextBox 3"/>
          <p:cNvSpPr txBox="1"/>
          <p:nvPr/>
        </p:nvSpPr>
        <p:spPr>
          <a:xfrm>
            <a:off x="304800" y="0"/>
            <a:ext cx="8305800" cy="3416320"/>
          </a:xfrm>
          <a:prstGeom prst="rect">
            <a:avLst/>
          </a:prstGeom>
          <a:noFill/>
        </p:spPr>
        <p:txBody>
          <a:bodyPr wrap="square" rtlCol="0">
            <a:spAutoFit/>
          </a:bodyPr>
          <a:lstStyle/>
          <a:p>
            <a:pPr algn="l"/>
            <a:r>
              <a:rPr lang="en-US" sz="3600" b="1" u="sng" dirty="0" smtClean="0"/>
              <a:t>II.  Zoology</a:t>
            </a:r>
            <a:r>
              <a:rPr lang="en-US" sz="3600" b="1" dirty="0" smtClean="0"/>
              <a:t>---the study of animals.</a:t>
            </a:r>
          </a:p>
          <a:p>
            <a:pPr algn="l"/>
            <a:r>
              <a:rPr lang="en-US" sz="3600" b="1" dirty="0" smtClean="0">
                <a:solidFill>
                  <a:srgbClr val="FFFF00"/>
                </a:solidFill>
              </a:rPr>
              <a:t>----it’s a subset of the broad discipline of biology.</a:t>
            </a:r>
          </a:p>
          <a:p>
            <a:pPr algn="l"/>
            <a:r>
              <a:rPr lang="en-US" sz="3600" b="1" dirty="0" smtClean="0">
                <a:solidFill>
                  <a:srgbClr val="FFFF00"/>
                </a:solidFill>
              </a:rPr>
              <a:t>----the cell is the basic unit of life.</a:t>
            </a:r>
          </a:p>
          <a:p>
            <a:pPr algn="l"/>
            <a:r>
              <a:rPr lang="en-US" sz="3600" b="1" dirty="0" smtClean="0">
                <a:solidFill>
                  <a:srgbClr val="FFFF00"/>
                </a:solidFill>
              </a:rPr>
              <a:t>----Zoology looks at animals cells and then whole animals in more detail.</a:t>
            </a:r>
            <a:endParaRPr lang="en-US" sz="36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to="" calcmode="lin" valueType="num">
                                      <p:cBhvr>
                                        <p:cTn id="22" dur="1" fill="hold"/>
                                        <p:tgtEl>
                                          <p:spTgt spid="4">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Chapter 1</a:t>
            </a:r>
          </a:p>
        </p:txBody>
      </p:sp>
      <p:pic>
        <p:nvPicPr>
          <p:cNvPr id="60419" name="Picture 3" descr="mil88894_co01"/>
          <p:cNvPicPr>
            <a:picLocks noChangeAspect="1" noChangeArrowheads="1"/>
          </p:cNvPicPr>
          <p:nvPr/>
        </p:nvPicPr>
        <p:blipFill>
          <a:blip r:embed="rId2"/>
          <a:srcRect/>
          <a:stretch>
            <a:fillRect/>
          </a:stretch>
        </p:blipFill>
        <p:spPr bwMode="auto">
          <a:xfrm>
            <a:off x="6350" y="2343150"/>
            <a:ext cx="9131300" cy="2171700"/>
          </a:xfrm>
          <a:prstGeom prst="rect">
            <a:avLst/>
          </a:prstGeom>
          <a:noFill/>
          <a:ln w="9525">
            <a:noFill/>
            <a:miter lim="800000"/>
            <a:headEnd/>
            <a:tailEnd/>
          </a:ln>
          <a:effectLst/>
        </p:spPr>
      </p:pic>
      <p:sp>
        <p:nvSpPr>
          <p:cNvPr id="4" name="TextBox 3"/>
          <p:cNvSpPr txBox="1"/>
          <p:nvPr/>
        </p:nvSpPr>
        <p:spPr>
          <a:xfrm>
            <a:off x="304800" y="304800"/>
            <a:ext cx="8305800" cy="1569660"/>
          </a:xfrm>
          <a:prstGeom prst="rect">
            <a:avLst/>
          </a:prstGeom>
          <a:noFill/>
        </p:spPr>
        <p:txBody>
          <a:bodyPr wrap="square" rtlCol="0">
            <a:spAutoFit/>
          </a:bodyPr>
          <a:lstStyle/>
          <a:p>
            <a:pPr algn="l"/>
            <a:r>
              <a:rPr lang="en-US" sz="3200" dirty="0" smtClean="0"/>
              <a:t>II.  </a:t>
            </a:r>
            <a:r>
              <a:rPr lang="en-US" sz="3200" u="sng" dirty="0" smtClean="0"/>
              <a:t>Evolutionary  Perspective-</a:t>
            </a:r>
            <a:r>
              <a:rPr lang="en-US" sz="3200" dirty="0" smtClean="0"/>
              <a:t>--awareness of common evolutionary history allows us to look at structures and functions of animals living now.</a:t>
            </a:r>
            <a:r>
              <a:rPr lang="en-US" dirty="0" smtClean="0"/>
              <a:t> </a:t>
            </a:r>
            <a:endParaRPr lang="en-US" dirty="0"/>
          </a:p>
        </p:txBody>
      </p:sp>
      <p:sp>
        <p:nvSpPr>
          <p:cNvPr id="5" name="TextBox 4"/>
          <p:cNvSpPr txBox="1"/>
          <p:nvPr/>
        </p:nvSpPr>
        <p:spPr>
          <a:xfrm>
            <a:off x="457200" y="3810000"/>
            <a:ext cx="8153400" cy="3046988"/>
          </a:xfrm>
          <a:prstGeom prst="rect">
            <a:avLst/>
          </a:prstGeom>
          <a:noFill/>
        </p:spPr>
        <p:txBody>
          <a:bodyPr wrap="square" rtlCol="0">
            <a:spAutoFit/>
          </a:bodyPr>
          <a:lstStyle/>
          <a:p>
            <a:pPr marL="457200" indent="-457200" algn="l">
              <a:buAutoNum type="alphaUcPeriod"/>
            </a:pPr>
            <a:r>
              <a:rPr lang="en-US" sz="3200" u="sng" dirty="0" smtClean="0">
                <a:solidFill>
                  <a:srgbClr val="FF0000"/>
                </a:solidFill>
              </a:rPr>
              <a:t>Organic evolution</a:t>
            </a:r>
            <a:r>
              <a:rPr lang="en-US" sz="3200" dirty="0" smtClean="0">
                <a:solidFill>
                  <a:srgbClr val="FF0000"/>
                </a:solidFill>
              </a:rPr>
              <a:t>—is change in the genetic makeup of populations of organisms over time.</a:t>
            </a:r>
          </a:p>
          <a:p>
            <a:pPr marL="457200" indent="-457200" algn="l">
              <a:buAutoNum type="alphaUcPeriod"/>
            </a:pPr>
            <a:r>
              <a:rPr lang="en-US" sz="3200" u="sng" dirty="0" smtClean="0"/>
              <a:t>Classification</a:t>
            </a:r>
            <a:r>
              <a:rPr lang="en-US" sz="3200" dirty="0" smtClean="0"/>
              <a:t>---particular features that are shared among groups of animals are used as the basis of animal classification.</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to="" calcmode="lin" valueType="num">
                                      <p:cBhvr>
                                        <p:cTn id="12" dur="1" fill="hold"/>
                                        <p:tgtEl>
                                          <p:spTgt spid="5">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to="" calcmode="lin" valueType="num">
                                      <p:cBhvr>
                                        <p:cTn id="17" dur="1" fill="hold"/>
                                        <p:tgtEl>
                                          <p:spTgt spid="5">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114800"/>
          </a:xfrm>
        </p:spPr>
        <p:txBody>
          <a:bodyPr/>
          <a:lstStyle/>
          <a:p>
            <a:r>
              <a:rPr lang="en-US" sz="3200" dirty="0" smtClean="0"/>
              <a:t>C.  </a:t>
            </a:r>
            <a:r>
              <a:rPr lang="en-US" sz="3200" b="1" dirty="0" err="1" smtClean="0"/>
              <a:t>Binomal</a:t>
            </a:r>
            <a:r>
              <a:rPr lang="en-US" sz="3200" b="1" dirty="0" smtClean="0"/>
              <a:t> nomenclature-</a:t>
            </a:r>
            <a:r>
              <a:rPr lang="en-US" sz="3200" dirty="0" smtClean="0"/>
              <a:t>--used to give a genus and species name for every living organism.</a:t>
            </a:r>
            <a:br>
              <a:rPr lang="en-US" sz="3200" dirty="0" smtClean="0"/>
            </a:br>
            <a:r>
              <a:rPr lang="en-US" sz="3200" dirty="0"/>
              <a:t>	</a:t>
            </a:r>
            <a:r>
              <a:rPr lang="en-US" sz="3200" dirty="0" smtClean="0"/>
              <a:t>-----Names above the genus level(e.g., family, class, or phylum) group organisms together according to the degree of shared ancestry(shared features).</a:t>
            </a:r>
            <a:br>
              <a:rPr lang="en-US" sz="3200" dirty="0" smtClean="0"/>
            </a:b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Figure 1.1 (a)</a:t>
            </a:r>
          </a:p>
        </p:txBody>
      </p:sp>
      <p:pic>
        <p:nvPicPr>
          <p:cNvPr id="52227" name="Picture 3" descr="mil88894_0101a"/>
          <p:cNvPicPr>
            <a:picLocks noChangeAspect="1" noChangeArrowheads="1"/>
          </p:cNvPicPr>
          <p:nvPr/>
        </p:nvPicPr>
        <p:blipFill>
          <a:blip r:embed="rId2"/>
          <a:srcRect/>
          <a:stretch>
            <a:fillRect/>
          </a:stretch>
        </p:blipFill>
        <p:spPr bwMode="auto">
          <a:xfrm>
            <a:off x="6350" y="446088"/>
            <a:ext cx="9131300" cy="596582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1066799"/>
          </a:xfrm>
        </p:spPr>
        <p:txBody>
          <a:bodyPr>
            <a:normAutofit fontScale="90000"/>
          </a:bodyPr>
          <a:lstStyle/>
          <a:p>
            <a:pPr algn="l"/>
            <a:r>
              <a:rPr lang="en-US" sz="3600" b="1" dirty="0" smtClean="0"/>
              <a:t>III.  Zoology:  An Ecological Perspective</a:t>
            </a:r>
            <a:endParaRPr lang="en-US" sz="3600" b="1" dirty="0"/>
          </a:p>
        </p:txBody>
      </p:sp>
      <p:sp>
        <p:nvSpPr>
          <p:cNvPr id="3" name="Subtitle 2"/>
          <p:cNvSpPr>
            <a:spLocks noGrp="1"/>
          </p:cNvSpPr>
          <p:nvPr>
            <p:ph type="subTitle" idx="1"/>
          </p:nvPr>
        </p:nvSpPr>
        <p:spPr>
          <a:xfrm>
            <a:off x="304800" y="914400"/>
            <a:ext cx="8686800" cy="5562600"/>
          </a:xfrm>
        </p:spPr>
        <p:txBody>
          <a:bodyPr/>
          <a:lstStyle/>
          <a:p>
            <a:pPr marL="514350" indent="-514350" algn="l">
              <a:buAutoNum type="alphaUcPeriod"/>
            </a:pPr>
            <a:r>
              <a:rPr lang="en-US" b="1" dirty="0" smtClean="0">
                <a:solidFill>
                  <a:schemeClr val="tx1"/>
                </a:solidFill>
              </a:rPr>
              <a:t>Animals are intimately linked to their environment.  </a:t>
            </a:r>
          </a:p>
          <a:p>
            <a:pPr marL="514350" indent="-514350" algn="l">
              <a:buAutoNum type="alphaUcPeriod"/>
            </a:pPr>
            <a:r>
              <a:rPr lang="en-US" b="1" dirty="0" smtClean="0">
                <a:solidFill>
                  <a:schemeClr val="tx1"/>
                </a:solidFill>
              </a:rPr>
              <a:t>Ecology– the study of the interactions between animals and their environment.</a:t>
            </a:r>
          </a:p>
          <a:p>
            <a:pPr marL="514350" indent="-514350" algn="l">
              <a:buAutoNum type="alphaUcPeriod"/>
            </a:pPr>
            <a:r>
              <a:rPr lang="en-US" b="1" dirty="0" smtClean="0">
                <a:solidFill>
                  <a:schemeClr val="tx1"/>
                </a:solidFill>
              </a:rPr>
              <a:t>The environment is a source of resources for all organisms.  Resources such as shelter, food and water.  With the rapid grow and spreading of human populations environments of other animals are impacted as these resources are degraded.</a:t>
            </a:r>
            <a:endParaRPr lang="en-U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Figure 1.1 (b)</a:t>
            </a:r>
          </a:p>
        </p:txBody>
      </p:sp>
      <p:pic>
        <p:nvPicPr>
          <p:cNvPr id="53251" name="Picture 3" descr="mil88894_0101b"/>
          <p:cNvPicPr>
            <a:picLocks noChangeAspect="1" noChangeArrowheads="1"/>
          </p:cNvPicPr>
          <p:nvPr/>
        </p:nvPicPr>
        <p:blipFill>
          <a:blip r:embed="rId2"/>
          <a:srcRect/>
          <a:stretch>
            <a:fillRect/>
          </a:stretch>
        </p:blipFill>
        <p:spPr bwMode="auto">
          <a:xfrm>
            <a:off x="6350" y="446088"/>
            <a:ext cx="9131300" cy="5965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Figure 1.3</a:t>
            </a:r>
          </a:p>
        </p:txBody>
      </p:sp>
      <p:pic>
        <p:nvPicPr>
          <p:cNvPr id="54275" name="Picture 3" descr="mil88894_0103"/>
          <p:cNvPicPr>
            <a:picLocks noChangeAspect="1" noChangeArrowheads="1"/>
          </p:cNvPicPr>
          <p:nvPr/>
        </p:nvPicPr>
        <p:blipFill>
          <a:blip r:embed="rId2"/>
          <a:srcRect/>
          <a:stretch>
            <a:fillRect/>
          </a:stretch>
        </p:blipFill>
        <p:spPr bwMode="auto">
          <a:xfrm>
            <a:off x="1117600" y="7938"/>
            <a:ext cx="6910388" cy="6842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Figure 1.4</a:t>
            </a:r>
          </a:p>
        </p:txBody>
      </p:sp>
      <p:pic>
        <p:nvPicPr>
          <p:cNvPr id="55299" name="Picture 3" descr="mil88894_0104"/>
          <p:cNvPicPr>
            <a:picLocks noChangeAspect="1" noChangeArrowheads="1"/>
          </p:cNvPicPr>
          <p:nvPr/>
        </p:nvPicPr>
        <p:blipFill>
          <a:blip r:embed="rId2"/>
          <a:srcRect/>
          <a:stretch>
            <a:fillRect/>
          </a:stretch>
        </p:blipFill>
        <p:spPr bwMode="auto">
          <a:xfrm>
            <a:off x="6350" y="1506538"/>
            <a:ext cx="9131300" cy="384492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
  <TotalTime>285</TotalTime>
  <Words>239</Words>
  <Application>Microsoft PowerPoint</Application>
  <PresentationFormat>On-screen Show (4:3)</PresentationFormat>
  <Paragraphs>27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Slide 1</vt:lpstr>
      <vt:lpstr>Part 1</vt:lpstr>
      <vt:lpstr>Chapter 1</vt:lpstr>
      <vt:lpstr>C.  Binomal nomenclature---used to give a genus and species name for every living organism.  -----Names above the genus level(e.g., family, class, or phylum) group organisms together according to the degree of shared ancestry(shared features). </vt:lpstr>
      <vt:lpstr>Figure 1.1 (a)</vt:lpstr>
      <vt:lpstr>III.  Zoology:  An Ecological Perspective</vt:lpstr>
      <vt:lpstr>Figure 1.1 (b)</vt:lpstr>
      <vt:lpstr>Figure 1.3</vt:lpstr>
      <vt:lpstr>Figure 1.4</vt:lpstr>
      <vt:lpstr>Box Figure 1.1</vt:lpstr>
      <vt:lpstr>Figure 1.6 (a)</vt:lpstr>
      <vt:lpstr>Figure 1.6 (b)</vt:lpstr>
      <vt:lpstr>EOC Figure</vt:lpstr>
    </vt:vector>
  </TitlesOfParts>
  <Company>The McGraw-Hill Companies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 - McGraw-Hill Higher Education</dc:creator>
  <cp:lastModifiedBy>TPS</cp:lastModifiedBy>
  <cp:revision>33</cp:revision>
  <dcterms:created xsi:type="dcterms:W3CDTF">2002-11-07T15:12:30Z</dcterms:created>
  <dcterms:modified xsi:type="dcterms:W3CDTF">2009-08-17T14:41:45Z</dcterms:modified>
</cp:coreProperties>
</file>