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2" r:id="rId2"/>
    <p:sldId id="283" r:id="rId3"/>
    <p:sldId id="284" r:id="rId4"/>
    <p:sldId id="286" r:id="rId5"/>
    <p:sldId id="287" r:id="rId6"/>
    <p:sldId id="298" r:id="rId7"/>
    <p:sldId id="297" r:id="rId8"/>
    <p:sldId id="290" r:id="rId9"/>
    <p:sldId id="291" r:id="rId10"/>
    <p:sldId id="266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96" r:id="rId21"/>
    <p:sldId id="276" r:id="rId22"/>
    <p:sldId id="273" r:id="rId23"/>
    <p:sldId id="274" r:id="rId24"/>
    <p:sldId id="277" r:id="rId25"/>
    <p:sldId id="280" r:id="rId26"/>
    <p:sldId id="278" r:id="rId27"/>
    <p:sldId id="279" r:id="rId28"/>
    <p:sldId id="281" r:id="rId29"/>
    <p:sldId id="299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FFFF"/>
    <a:srgbClr val="663300"/>
    <a:srgbClr val="990033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6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567">
              <a:defRPr sz="1200"/>
            </a:lvl1pPr>
          </a:lstStyle>
          <a:p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29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567">
              <a:defRPr sz="1200"/>
            </a:lvl1pPr>
          </a:lstStyle>
          <a:p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567">
              <a:defRPr sz="1200"/>
            </a:lvl1pPr>
          </a:lstStyle>
          <a:p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29" y="883158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567">
              <a:defRPr sz="1200"/>
            </a:lvl1pPr>
          </a:lstStyle>
          <a:p>
            <a:fld id="{2BF5C2C6-1615-42C9-B743-544461A0C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1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29989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3" tIns="45862" rIns="91723" bIns="458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F289B-404F-456A-9625-E3637004E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2B32F-6AE3-4EA0-B4CB-F1BDC626ADB9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DE288-2873-4EE4-8BDB-D15069C15A41}" type="slidenum">
              <a:rPr lang="en-US"/>
              <a:pPr/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4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6D647-60A1-4C05-A5F1-80E8FAA49466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9F62C-0D2B-4CCF-BC8A-6C4E2E6453DC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4F4C0-DB8A-4F41-B4D7-2B7FB8522EF6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486058-253D-4F74-85E2-4563F2FE849B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D53F9-244D-41D5-AB4F-8CE8BD736063}" type="slidenum">
              <a:rPr lang="en-US"/>
              <a:pPr/>
              <a:t>17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0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1C2FE-A8F9-428A-9223-EA7CC0140CA8}" type="slidenum">
              <a:rPr lang="en-US"/>
              <a:pPr/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78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0994-BEE6-41C6-975A-F2D2B333BEDC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7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74B0A-2D41-427A-B6A9-E3ABA92175C6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3354E-960D-4699-96B8-FBD2E1C2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EDE5F-0756-4D1E-91B0-DD137D152F51}" type="slidenum">
              <a:rPr lang="en-US"/>
              <a:pPr/>
              <a:t>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6087F-4116-4E66-9B48-105E914B5960}" type="slidenum">
              <a:rPr lang="en-US"/>
              <a:pPr/>
              <a:t>22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1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8B56-B05A-4553-B585-859D24133EC9}" type="slidenum">
              <a:rPr lang="en-US"/>
              <a:pPr/>
              <a:t>23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6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757FC-4909-498F-B9AC-9B3BA0088C3E}" type="slidenum">
              <a:rPr lang="en-US"/>
              <a:pPr/>
              <a:t>24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7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E7D1D-075F-41AE-9B72-3D5518CF18DD}" type="slidenum">
              <a:rPr lang="en-US"/>
              <a:pPr/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1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5ACA9-BE2E-4AF8-A112-595D1AC21268}" type="slidenum">
              <a:rPr lang="en-US"/>
              <a:pPr/>
              <a:t>26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1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EF0BE-F949-42E6-B6A8-07BC486ACCF4}" type="slidenum">
              <a:rPr lang="en-US"/>
              <a:pPr/>
              <a:t>27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49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0BDEB-0A0C-471A-A686-877EEB75E454}" type="slidenum">
              <a:rPr lang="en-US"/>
              <a:pPr/>
              <a:t>28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6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573B4-38A1-485A-AB57-3331FBD496A3}" type="slidenum">
              <a:rPr lang="en-US"/>
              <a:pPr/>
              <a:t>29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36BCF-CDEF-45C1-B137-1E48723B62BE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9D48A-EE3F-44F2-967D-3F47654C468E}" type="slidenum">
              <a:rPr lang="en-US"/>
              <a:pPr/>
              <a:t>6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6B983-C574-4908-A2ED-E2CA3EC56057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3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734BB-79EA-4A81-A06E-473A432328CE}" type="slidenum">
              <a:rPr lang="en-US"/>
              <a:pPr/>
              <a:t>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63B34-95C0-4585-8967-A2A8ABFD5E21}" type="slidenum">
              <a:rPr lang="en-US"/>
              <a:pPr/>
              <a:t>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9DF95-C523-4A63-8EF4-DE15DF739FF0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30345-CF3B-4BE2-AEDB-B7297CB40CD8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4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F88BD-BD53-48C9-98A3-76AF75580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1BDF1-5545-40C8-9352-755E8EA87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5D8C7-CFFE-46F6-A266-EC5AEA6A2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29EC55-5423-4C98-9878-59547440E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4C1FF-41D9-46B6-951E-37680DE2E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692B-B72D-4842-AF37-F8DD7176D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66D3-B406-4333-8BF4-CDF576BD66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C113E-A346-42F5-9A6A-87D665D47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03C8-DD46-44A1-9B13-78AC05BD3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D729D-8698-47C1-B9DB-F9AA23A89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B51C4-3D63-4E3D-BE8D-359D600AC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6B704-A0EF-4CC6-B4E1-4032BFE47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93568-E2EF-4B2A-B39C-E712D51490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google.com/imgres?imgurl=http://www1.istockphoto.com/file_thumbview_approve/1690122/2/istockphoto_1690122_cheetah.jpg&amp;imgrefurl=http://www.istockphoto.com/imageindex/1690/1/1690122/Cheetah.html&amp;h=256&amp;w=380&amp;sz=63&amp;hl=en&amp;start=4&amp;um=1&amp;tbnid=8v3WRdH_5VwTGM:&amp;tbnh=83&amp;tbnw=123&amp;prev=/images?q=animal+camouflage&amp;svnum=10&amp;um=1&amp;hl=en&amp;rls=GGLR,GGLR:2006-13,GGLR:en&amp;sa=N" TargetMode="External"/><Relationship Id="rId7" Type="http://schemas.openxmlformats.org/officeDocument/2006/relationships/hyperlink" Target="http://images.google.com/imgres?imgurl=http://www.oceanlight.com/thumbs/12575.jpg&amp;imgrefurl=http://www.oceanlight.com/reptile_photo.html&amp;h=144&amp;w=216&amp;sz=11&amp;hl=en&amp;start=45&amp;um=1&amp;tbnid=uNldv9iKDUIzrM:&amp;tbnh=71&amp;tbnw=107&amp;prev=/images?q=animal+camouflage&amp;start=36&amp;ndsp=18&amp;svnum=10&amp;um=1&amp;hl=en&amp;rls=GGLR,GGLR:2006-13,GGLR:en&amp;sa=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3quarksdaily.blogs.com/3quarksdaily/images/wolfe_seal_1.jpg&amp;imgrefurl=http://3quarksdaily.blogs.com/3quarksdaily/2005/10/hiding_in_plain.html&amp;h=212&amp;w=250&amp;sz=9&amp;hl=en&amp;start=17&amp;um=1&amp;tbnid=2xVk1QWolEMtKM:&amp;tbnh=94&amp;tbnw=111&amp;prev=/images?q=animal+camouflage&amp;svnum=10&amp;um=1&amp;hl=en&amp;rls=GGLR,GGLR:2006-13,GGLR:en&amp;sa=N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com/imgres?imgurl=http://xnet.rrc.mb.ca/davidb/laselva62_jpg_jpg.jpg&amp;imgrefurl=http://xnet.rrc.mb.ca/davidb/camoulflage.htm&amp;h=494&amp;w=739&amp;sz=56&amp;hl=en&amp;start=2&amp;um=1&amp;tbnid=rHzodEXw5jHkyM:&amp;tbnh=94&amp;tbnw=141&amp;prev=/images?q=warning+coloration+in+animals&amp;svnum=10&amp;um=1&amp;hl=en&amp;rls=GGLR,GGLR:2006-13,GGLR:en" TargetMode="External"/><Relationship Id="rId7" Type="http://schemas.openxmlformats.org/officeDocument/2006/relationships/hyperlink" Target="http://images.google.com/imgres?imgurl=http://www.indiana.edu/~tandlpub/2006/spring_summer/06_sp_f04_sb01_coralsnake.jpg&amp;imgrefurl=http://www.indiana.edu/~tandlpub/story.php?story_id=35&amp;h=150&amp;w=200&amp;sz=16&amp;hl=en&amp;start=44&amp;um=1&amp;tbnid=N9_YXDIyxL0aDM:&amp;tbnh=78&amp;tbnw=104&amp;prev=/images?q=warning+coloration+in+animals&amp;start=36&amp;ndsp=18&amp;svnum=10&amp;um=1&amp;hl=en&amp;rls=GGLR,GGLR:2006-13,GGLR:en&amp;sa=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google.com/imgres?imgurl=http://www.nhptv.org/natureworks/graphics/skunkba1sm.jpg&amp;imgrefurl=http://www.nhptv.org/natureworks/nwep2b.htm&amp;h=118&amp;w=200&amp;sz=11&amp;hl=en&amp;start=27&amp;um=1&amp;tbnid=UhZfSDnLVvlhbM:&amp;tbnh=61&amp;tbnw=104&amp;prev=/images?q=warning+coloration+in+animals&amp;start=18&amp;ndsp=18&amp;svnum=10&amp;um=1&amp;hl=en&amp;rls=GGLR,GGLR:2006-13,GGLR:en&amp;sa=N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google.com/imgres?imgurl=http://www.biologycorner.com/resources/mimicry.gif&amp;imgrefurl=http://www.biologycorner.com/bio4/notes/chap44.php&amp;h=195&amp;w=347&amp;sz=35&amp;hl=en&amp;start=31&amp;um=1&amp;tbnid=8WR9X_2NuAzKuM:&amp;tbnh=67&amp;tbnw=120&amp;prev=/images?q=mimicry&amp;start=18&amp;ndsp=18&amp;svnum=10&amp;um=1&amp;hl=en&amp;rls=GGLR,GGLR:2006-13,GGLR:en&amp;sa=N" TargetMode="External"/><Relationship Id="rId7" Type="http://schemas.openxmlformats.org/officeDocument/2006/relationships/hyperlink" Target="http://images.google.com/imgres?imgurl=http://www.sloanmonster.com/images/coral.jpg&amp;imgrefurl=http://www.sloanmonster.com/index.php?page=azlist&amp;message=Snakes%20of%20Arizona&amp;h=480&amp;w=640&amp;sz=56&amp;hl=en&amp;start=1&amp;um=1&amp;tbnid=v3DW31REYZ9fdM:&amp;tbnh=103&amp;tbnw=137&amp;prev=/images?q=coral+snake&amp;svnum=10&amp;um=1&amp;hl=en&amp;rls=GGLR,GGLR:2006-13,GGLR:en&amp;sa=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m/imgres?imgurl=http://www.stetson.edu/~pmay/quiz/images/Quiz1A.jpg&amp;imgrefurl=http://www.stetson.edu/~pmay/quiz/1a.htm&amp;h=480&amp;w=640&amp;sz=41&amp;hl=en&amp;start=4&amp;um=1&amp;tbnid=63SVhVUwOGMQoM:&amp;tbnh=103&amp;tbnw=137&amp;prev=/images?q=king+snake&amp;svnum=10&amp;um=1&amp;hl=en&amp;rls=GGLR,GGLR:2006-13,GGLR:en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etusteachkids.com/puppet/porcupine.jpg&amp;imgrefurl=http://ps124third.wordpress.com/tag/class-3-203/&amp;h=350&amp;w=317&amp;sz=184&amp;hl=en&amp;start=4&amp;um=1&amp;tbnid=fSn800HGmEpbdM:&amp;tbnh=120&amp;tbnw=109&amp;prev=/images?q=porcupine&amp;svnum=10&amp;um=1&amp;hl=en&amp;rls=GGLR,GGLR:2006-13,GGLR: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/imgres?imgurl=http://www.landolakesfla.com/0203Pics/Nature/IMG_8183-armadillo.jpg&amp;imgrefurl=http://www.archinect.com/forum/threads.php?id=35940_0_42_0_C162&amp;h=417&amp;w=600&amp;sz=104&amp;hl=en&amp;start=5&amp;um=1&amp;tbnid=XCmvBWxPmfAFkM:&amp;tbnh=94&amp;tbnw=135&amp;prev=/images?q=armadillo&amp;svnum=10&amp;um=1&amp;hl=en&amp;rls=GGLR,GGLR:2006-13,GGLR:en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z="7200" dirty="0" smtClean="0"/>
              <a:t>Chapter 4 </a:t>
            </a:r>
            <a:br>
              <a:rPr lang="en-US" sz="7200" dirty="0" smtClean="0"/>
            </a:br>
            <a:r>
              <a:rPr lang="en-US" sz="7200" dirty="0" smtClean="0"/>
              <a:t>Evolution</a:t>
            </a:r>
            <a:endParaRPr lang="en-US" sz="72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Any variation that aids an organism’s chances of survival in its environment</a:t>
            </a:r>
          </a:p>
          <a:p>
            <a:r>
              <a:rPr lang="en-US" b="1"/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Camouflage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7" name="Picture 3" descr="istockphoto_1690122_cheeta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2684463" cy="1846263"/>
          </a:xfrm>
          <a:prstGeom prst="rect">
            <a:avLst/>
          </a:prstGeom>
          <a:noFill/>
        </p:spPr>
      </p:pic>
      <p:pic>
        <p:nvPicPr>
          <p:cNvPr id="11268" name="Picture 4" descr="wolfe_seal_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09800"/>
            <a:ext cx="2438400" cy="1752600"/>
          </a:xfrm>
          <a:prstGeom prst="rect">
            <a:avLst/>
          </a:prstGeom>
          <a:noFill/>
        </p:spPr>
      </p:pic>
      <p:pic>
        <p:nvPicPr>
          <p:cNvPr id="11269" name="Picture 5" descr="125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267200"/>
            <a:ext cx="2971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Warning Coloration</a:t>
            </a:r>
          </a:p>
        </p:txBody>
      </p:sp>
      <p:pic>
        <p:nvPicPr>
          <p:cNvPr id="12291" name="Picture 3" descr="laselva62_jpg_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2057400" cy="1531938"/>
          </a:xfrm>
          <a:prstGeom prst="rect">
            <a:avLst/>
          </a:prstGeom>
          <a:noFill/>
        </p:spPr>
      </p:pic>
      <p:pic>
        <p:nvPicPr>
          <p:cNvPr id="12292" name="Picture 4" descr="skunkba1s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038600"/>
            <a:ext cx="2971800" cy="2063750"/>
          </a:xfrm>
          <a:prstGeom prst="rect">
            <a:avLst/>
          </a:prstGeom>
          <a:noFill/>
        </p:spPr>
      </p:pic>
      <p:pic>
        <p:nvPicPr>
          <p:cNvPr id="12293" name="Picture 5" descr="06_sp_f04_sb01_coralsnak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905000"/>
            <a:ext cx="3581400" cy="227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Mimicry</a:t>
            </a:r>
          </a:p>
        </p:txBody>
      </p:sp>
      <p:pic>
        <p:nvPicPr>
          <p:cNvPr id="13315" name="Picture 3" descr="mimic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2667000" cy="1981200"/>
          </a:xfrm>
          <a:prstGeom prst="rect">
            <a:avLst/>
          </a:prstGeom>
          <a:noFill/>
        </p:spPr>
      </p:pic>
      <p:pic>
        <p:nvPicPr>
          <p:cNvPr id="13316" name="Picture 4" descr="Quiz1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2133600" cy="1905000"/>
          </a:xfrm>
          <a:prstGeom prst="rect">
            <a:avLst/>
          </a:prstGeom>
          <a:noFill/>
        </p:spPr>
      </p:pic>
      <p:pic>
        <p:nvPicPr>
          <p:cNvPr id="13317" name="Picture 5" descr="cora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962400"/>
            <a:ext cx="23272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Protective Covering</a:t>
            </a:r>
          </a:p>
        </p:txBody>
      </p:sp>
      <p:pic>
        <p:nvPicPr>
          <p:cNvPr id="14339" name="Picture 3" descr="porcup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14600"/>
            <a:ext cx="2743200" cy="2459038"/>
          </a:xfrm>
          <a:prstGeom prst="rect">
            <a:avLst/>
          </a:prstGeom>
          <a:noFill/>
        </p:spPr>
      </p:pic>
      <p:pic>
        <p:nvPicPr>
          <p:cNvPr id="14340" name="Picture 4" descr="IMG_8183-armadill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438400"/>
            <a:ext cx="29908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Evidence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Fossils</a:t>
            </a:r>
          </a:p>
          <a:p>
            <a:r>
              <a:rPr lang="en-US"/>
              <a:t>Anatomy</a:t>
            </a:r>
          </a:p>
          <a:p>
            <a:pPr lvl="1"/>
            <a:r>
              <a:rPr lang="fr-FR"/>
              <a:t>Homologous structures</a:t>
            </a:r>
          </a:p>
          <a:p>
            <a:pPr lvl="1"/>
            <a:r>
              <a:rPr lang="fr-FR"/>
              <a:t>Analogous structures</a:t>
            </a:r>
          </a:p>
          <a:p>
            <a:pPr lvl="1"/>
            <a:r>
              <a:rPr lang="fr-FR"/>
              <a:t>Vestigial structures</a:t>
            </a:r>
            <a:endParaRPr lang="en-US"/>
          </a:p>
          <a:p>
            <a:r>
              <a:rPr lang="en-US"/>
              <a:t>Embryology</a:t>
            </a:r>
          </a:p>
          <a:p>
            <a:r>
              <a:rPr lang="en-US"/>
              <a:t>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Fossils</a:t>
            </a:r>
          </a:p>
        </p:txBody>
      </p:sp>
      <p:pic>
        <p:nvPicPr>
          <p:cNvPr id="19460" name="Picture 4" descr="fossi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2362200" cy="2286000"/>
          </a:xfrm>
          <a:prstGeom prst="rect">
            <a:avLst/>
          </a:prstGeom>
          <a:noFill/>
        </p:spPr>
      </p:pic>
      <p:pic>
        <p:nvPicPr>
          <p:cNvPr id="19461" name="Picture 5" descr="pang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762000"/>
            <a:ext cx="3124200" cy="2800350"/>
          </a:xfrm>
          <a:prstGeom prst="rect">
            <a:avLst/>
          </a:prstGeom>
          <a:noFill/>
        </p:spPr>
      </p:pic>
      <p:pic>
        <p:nvPicPr>
          <p:cNvPr id="19462" name="Picture 6" descr="fo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2743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Homologous Structures</a:t>
            </a:r>
          </a:p>
        </p:txBody>
      </p:sp>
      <p:pic>
        <p:nvPicPr>
          <p:cNvPr id="21520" name="Picture 16" descr="homologou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69342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Analogous Structures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3" name="Picture 7" descr="analogo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Vestigial Structures</a:t>
            </a:r>
          </a:p>
        </p:txBody>
      </p:sp>
      <p:pic>
        <p:nvPicPr>
          <p:cNvPr id="26630" name="Picture 6" descr="wha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057400"/>
            <a:ext cx="7772400" cy="42672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ol-cartoon-294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/>
              <a:t>Embryology</a:t>
            </a:r>
          </a:p>
        </p:txBody>
      </p:sp>
      <p:pic>
        <p:nvPicPr>
          <p:cNvPr id="28684" name="Picture 12" descr="C:\Documents and Settings\kdavids\Application Data\Microsoft\Media Catalog\embr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6858000" cy="4267200"/>
          </a:xfrm>
          <a:prstGeom prst="rect">
            <a:avLst/>
          </a:prstGeom>
          <a:noFill/>
        </p:spPr>
      </p:pic>
      <p:pic>
        <p:nvPicPr>
          <p:cNvPr id="28685" name="Picture 13" descr="C:\Documents and Settings\kdavids\Application Data\Microsoft\Media Catalog\embry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81200"/>
            <a:ext cx="6858000" cy="1219200"/>
          </a:xfrm>
          <a:prstGeom prst="rect">
            <a:avLst/>
          </a:prstGeom>
          <a:noFill/>
        </p:spPr>
      </p:pic>
      <p:pic>
        <p:nvPicPr>
          <p:cNvPr id="28687" name="Picture 15" descr="C:\Documents and Settings\kdavids\Application Data\Microsoft\Media Catalog\embryo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81200"/>
            <a:ext cx="6858000" cy="2514600"/>
          </a:xfrm>
          <a:prstGeom prst="rect">
            <a:avLst/>
          </a:prstGeom>
          <a:noFill/>
        </p:spPr>
      </p:pic>
      <p:pic>
        <p:nvPicPr>
          <p:cNvPr id="28688" name="Picture 16" descr="C:\Documents and Settings\dpalmer\My Documents\My Pictures\Image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Documents and Settings\kdavids\Application Data\Microsoft\Media Catalog\lampr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7200"/>
            <a:ext cx="8891588" cy="6172201"/>
          </a:xfrm>
          <a:prstGeom prst="rect">
            <a:avLst/>
          </a:prstGeom>
          <a:noFill/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667000" y="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Better Photo of Embryology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Biochemistry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6" name="Picture 6" descr="humanChimpChromos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848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Evolution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Population Genetics</a:t>
            </a:r>
          </a:p>
          <a:p>
            <a:pPr lvl="1"/>
            <a:r>
              <a:rPr lang="en-US"/>
              <a:t>Allele frequency</a:t>
            </a:r>
          </a:p>
          <a:p>
            <a:pPr lvl="1"/>
            <a:r>
              <a:rPr lang="en-US"/>
              <a:t>Genetic equilibrium</a:t>
            </a:r>
          </a:p>
          <a:p>
            <a:r>
              <a:rPr lang="en-US"/>
              <a:t>Changes in Genetic Equilibrium</a:t>
            </a:r>
          </a:p>
          <a:p>
            <a:pPr lvl="1"/>
            <a:r>
              <a:rPr lang="en-US"/>
              <a:t>Any factor that affects allelic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Selection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Stabilizing-favors average</a:t>
            </a:r>
          </a:p>
          <a:p>
            <a:r>
              <a:rPr lang="en-US"/>
              <a:t>Directional-favors one extreme</a:t>
            </a:r>
          </a:p>
          <a:p>
            <a:r>
              <a:rPr lang="en-US"/>
              <a:t>Disruptive-favors both extremes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\\Hvf-work\Education\Edu3\BDOL Interactive Chalkboard\image library\ch15\stabilizing sel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754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\\Hvf-work\Education\Edu3\BDOL Interactive Chalkboard\BDOL IC 15\Ch15.graphics\Fig.15.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73914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\\Hvf-work\Education\Edu3\BDOL Interactive Chalkboard\image library\ch15\disruptive se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7696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Species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Speciation-evolution of new species</a:t>
            </a:r>
          </a:p>
          <a:p>
            <a:r>
              <a:rPr lang="en-US"/>
              <a:t>Geographic Isolation</a:t>
            </a:r>
          </a:p>
          <a:p>
            <a:r>
              <a:rPr lang="en-US"/>
              <a:t>Reproductive Isolation</a:t>
            </a:r>
          </a:p>
          <a:p>
            <a:r>
              <a:rPr lang="en-US"/>
              <a:t>Gradualism-species originate through gradual series of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 descr="C:\Documents and Settings\dpalmer\My Documents\My Pictures\segwayEvolutionByMac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eatmomentsinevolut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dpalmer\My Documents\My Pictures\calvinhobb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Theory of Evolution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English scientist Charles Darwin is considered the founder of modern evolutionary theory.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Artifical Selection</a:t>
            </a:r>
            <a:r>
              <a:rPr lang="en-US" b="1"/>
              <a:t> --- a technique in which a breeder selects particular traits.</a:t>
            </a:r>
          </a:p>
          <a:p>
            <a:pPr lvl="1">
              <a:lnSpc>
                <a:spcPct val="90000"/>
              </a:lnSpc>
            </a:pPr>
            <a:r>
              <a:rPr lang="en-US" b="1" u="sng"/>
              <a:t>Natural selection</a:t>
            </a:r>
            <a:r>
              <a:rPr lang="en-US" b="1"/>
              <a:t> --- nature selects organisms with variations for a particular environment survive, reproduce, and pass on traits to the next generations.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SELECTION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Human influences on genes of populations</a:t>
            </a:r>
          </a:p>
          <a:p>
            <a:pPr lvl="1"/>
            <a:r>
              <a:rPr lang="en-US" b="1"/>
              <a:t>Plants-corn, fruits, etc</a:t>
            </a:r>
          </a:p>
          <a:p>
            <a:pPr lvl="1"/>
            <a:r>
              <a:rPr lang="en-US" b="1"/>
              <a:t>Animals-dogs, cattle, horses, etc</a:t>
            </a:r>
          </a:p>
          <a:p>
            <a:pPr lvl="1"/>
            <a:r>
              <a:rPr lang="en-US" b="1"/>
              <a:t>Resistance-pesticide/antibiotic</a:t>
            </a:r>
          </a:p>
          <a:p>
            <a:pPr lvl="2"/>
            <a:r>
              <a:rPr lang="en-US" b="1"/>
              <a:t>Physiological Adaptations…can be rapid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SELECTION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Organisms produce more than can survive</a:t>
            </a:r>
          </a:p>
          <a:p>
            <a:pPr>
              <a:lnSpc>
                <a:spcPct val="90000"/>
              </a:lnSpc>
            </a:pPr>
            <a:r>
              <a:rPr lang="en-US" b="1"/>
              <a:t>Environment is hostile, limited resources</a:t>
            </a:r>
          </a:p>
          <a:p>
            <a:pPr>
              <a:lnSpc>
                <a:spcPct val="90000"/>
              </a:lnSpc>
            </a:pPr>
            <a:r>
              <a:rPr lang="en-US" b="1"/>
              <a:t>Organisms differ in traits</a:t>
            </a:r>
          </a:p>
          <a:p>
            <a:pPr>
              <a:lnSpc>
                <a:spcPct val="90000"/>
              </a:lnSpc>
            </a:pPr>
            <a:r>
              <a:rPr lang="en-US" b="1"/>
              <a:t>Some inherited traits provide advantage</a:t>
            </a:r>
          </a:p>
          <a:p>
            <a:pPr>
              <a:lnSpc>
                <a:spcPct val="90000"/>
              </a:lnSpc>
            </a:pPr>
            <a:r>
              <a:rPr lang="en-US" b="1"/>
              <a:t>Each succeeding generation contains proportionately more organisms with advantageous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Defining 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Evolution---</a:t>
            </a:r>
            <a:r>
              <a:rPr lang="en-US" b="1" dirty="0"/>
              <a:t>gradual change over time; evolution is </a:t>
            </a:r>
            <a:r>
              <a:rPr lang="en-US" b="1" dirty="0" smtClean="0"/>
              <a:t>an unguided</a:t>
            </a:r>
            <a:r>
              <a:rPr lang="en-US" b="1" dirty="0"/>
              <a:t>, unplanned process of random mutations and natural selection.</a:t>
            </a:r>
          </a:p>
          <a:p>
            <a:pPr lvl="1"/>
            <a:r>
              <a:rPr lang="en-US" b="1" u="sng" dirty="0"/>
              <a:t>Microevolution</a:t>
            </a:r>
            <a:r>
              <a:rPr lang="en-US" b="1" dirty="0"/>
              <a:t>– minor variations that occur in populations over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--- </a:t>
            </a:r>
            <a:r>
              <a:rPr lang="en-US" b="1" u="sng" dirty="0"/>
              <a:t>Macroevolution</a:t>
            </a:r>
            <a:r>
              <a:rPr lang="en-US" b="1" dirty="0"/>
              <a:t>--- the emergence of major innovations or the unguided development of new structures (like wings), new organs (like lungs), and body plans (like the origin of insects and birds).  </a:t>
            </a:r>
          </a:p>
          <a:p>
            <a:pPr>
              <a:buFontTx/>
              <a:buNone/>
            </a:pPr>
            <a:r>
              <a:rPr lang="en-US" b="1" dirty="0"/>
              <a:t>   The molecules to frogs, to apes, to man evolution.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4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319</Words>
  <Application>Microsoft Office PowerPoint</Application>
  <PresentationFormat>On-screen Show (4:3)</PresentationFormat>
  <Paragraphs>86</Paragraphs>
  <Slides>29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Default Design</vt:lpstr>
      <vt:lpstr>Chapter 4  Evolution</vt:lpstr>
      <vt:lpstr>PowerPoint Presentation</vt:lpstr>
      <vt:lpstr>PowerPoint Presentation</vt:lpstr>
      <vt:lpstr>PowerPoint Presentation</vt:lpstr>
      <vt:lpstr>The Theory of Evolution</vt:lpstr>
      <vt:lpstr>ARTIFICIAL SELECTION</vt:lpstr>
      <vt:lpstr>NATURAL SELECTION</vt:lpstr>
      <vt:lpstr>Defining Evolution</vt:lpstr>
      <vt:lpstr>PowerPoint Presentation</vt:lpstr>
      <vt:lpstr>Adaptations</vt:lpstr>
      <vt:lpstr>Camouflage</vt:lpstr>
      <vt:lpstr>Warning Coloration</vt:lpstr>
      <vt:lpstr>Mimicry</vt:lpstr>
      <vt:lpstr>Protective Covering</vt:lpstr>
      <vt:lpstr>Other Evidence</vt:lpstr>
      <vt:lpstr>Fossils</vt:lpstr>
      <vt:lpstr>Homologous Structures</vt:lpstr>
      <vt:lpstr>Analogous Structures</vt:lpstr>
      <vt:lpstr>Vestigial Structures</vt:lpstr>
      <vt:lpstr>Embryology</vt:lpstr>
      <vt:lpstr>PowerPoint Presentation</vt:lpstr>
      <vt:lpstr>Biochemistry</vt:lpstr>
      <vt:lpstr>Mechanisms of Evolution</vt:lpstr>
      <vt:lpstr>Types of Selection</vt:lpstr>
      <vt:lpstr>PowerPoint Presentation</vt:lpstr>
      <vt:lpstr>PowerPoint Presentation</vt:lpstr>
      <vt:lpstr>PowerPoint Presentation</vt:lpstr>
      <vt:lpstr>Evolution Of Species</vt:lpstr>
      <vt:lpstr>PowerPoint Presentation</vt:lpstr>
    </vt:vector>
  </TitlesOfParts>
  <Company>Topeka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Topeka Public Schools</dc:creator>
  <cp:lastModifiedBy>DONALD PALMER</cp:lastModifiedBy>
  <cp:revision>17</cp:revision>
  <cp:lastPrinted>2016-08-29T13:12:27Z</cp:lastPrinted>
  <dcterms:created xsi:type="dcterms:W3CDTF">2007-01-24T14:07:16Z</dcterms:created>
  <dcterms:modified xsi:type="dcterms:W3CDTF">2016-08-29T13:12:34Z</dcterms:modified>
</cp:coreProperties>
</file>