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4" r:id="rId11"/>
    <p:sldId id="265" r:id="rId12"/>
    <p:sldId id="266" r:id="rId13"/>
    <p:sldId id="268" r:id="rId14"/>
    <p:sldId id="269" r:id="rId15"/>
    <p:sldId id="270" r:id="rId16"/>
    <p:sldId id="279" r:id="rId17"/>
    <p:sldId id="277" r:id="rId18"/>
    <p:sldId id="271" r:id="rId19"/>
    <p:sldId id="280" r:id="rId20"/>
    <p:sldId id="273" r:id="rId21"/>
    <p:sldId id="281" r:id="rId22"/>
    <p:sldId id="282" r:id="rId23"/>
    <p:sldId id="274" r:id="rId24"/>
    <p:sldId id="278" r:id="rId25"/>
    <p:sldId id="283" r:id="rId26"/>
    <p:sldId id="275" r:id="rId27"/>
    <p:sldId id="286" r:id="rId28"/>
    <p:sldId id="284" r:id="rId29"/>
    <p:sldId id="285" r:id="rId30"/>
    <p:sldId id="276" r:id="rId31"/>
    <p:sldId id="267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73" autoAdjust="0"/>
    <p:restoredTop sz="90929"/>
  </p:normalViewPr>
  <p:slideViewPr>
    <p:cSldViewPr>
      <p:cViewPr varScale="1">
        <p:scale>
          <a:sx n="64" d="100"/>
          <a:sy n="64" d="100"/>
        </p:scale>
        <p:origin x="8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6427D26-1F91-42D9-AED8-5CE561EE3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54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D01F3-430B-443E-AB55-6D5D3FC648FD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CD75A-B7C9-4FEF-BA7B-EB806D7C3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0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CD75A-B7C9-4FEF-BA7B-EB806D7C3A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9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3A6EB-8C18-4576-A142-92F64D0CF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C1C3-268D-48A3-8DA2-009E8594F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737BE-12C1-410D-94B8-6F1CC4945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638DD-8E05-4129-86FC-F0F45B685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C369B-0830-4B07-B85E-2B9C7341B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CBAF0-FD6B-4997-99F0-2B24FBC34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4FA05-35E8-45A0-A5C9-BF3593DAB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98F6-14FA-4048-A3E0-AB48EC52A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961C1-A262-4E34-BE89-8B33A5F40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011F6-F25A-4829-AD8A-DE9316208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C0C34-7B3C-484A-BA0A-5DD55186D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43F5219-A2AC-42E8-8620-0F5BF311B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7924800" cy="1676400"/>
          </a:xfrm>
        </p:spPr>
        <p:txBody>
          <a:bodyPr/>
          <a:lstStyle/>
          <a:p>
            <a:pPr eaLnBrk="1" hangingPunct="1"/>
            <a:r>
              <a:rPr lang="en-US" sz="6000" dirty="0" smtClean="0"/>
              <a:t>Classification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Ch 18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 Memory Hook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</a:t>
            </a:r>
          </a:p>
          <a:p>
            <a:pPr eaLnBrk="1" hangingPunct="1"/>
            <a:r>
              <a:rPr lang="en-US" smtClean="0"/>
              <a:t>Pots </a:t>
            </a:r>
          </a:p>
          <a:p>
            <a:pPr eaLnBrk="1" hangingPunct="1"/>
            <a:r>
              <a:rPr lang="en-US" smtClean="0"/>
              <a:t>Clean</a:t>
            </a:r>
          </a:p>
          <a:p>
            <a:pPr eaLnBrk="1" hangingPunct="1"/>
            <a:r>
              <a:rPr lang="en-US" smtClean="0"/>
              <a:t>Or</a:t>
            </a:r>
          </a:p>
          <a:p>
            <a:pPr eaLnBrk="1" hangingPunct="1"/>
            <a:r>
              <a:rPr lang="en-US" smtClean="0"/>
              <a:t>Food</a:t>
            </a:r>
          </a:p>
          <a:p>
            <a:pPr eaLnBrk="1" hangingPunct="1"/>
            <a:r>
              <a:rPr lang="en-US" smtClean="0"/>
              <a:t>Gets </a:t>
            </a:r>
          </a:p>
          <a:p>
            <a:pPr eaLnBrk="1" hangingPunct="1"/>
            <a:r>
              <a:rPr lang="en-US" smtClean="0"/>
              <a:t>Stuck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62000"/>
            <a:ext cx="69342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Another Memory Hook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King </a:t>
            </a:r>
          </a:p>
          <a:p>
            <a:pPr eaLnBrk="1" hangingPunct="1"/>
            <a:r>
              <a:rPr lang="en-US" smtClean="0"/>
              <a:t>Philip</a:t>
            </a:r>
          </a:p>
          <a:p>
            <a:pPr eaLnBrk="1" hangingPunct="1"/>
            <a:r>
              <a:rPr lang="en-US" smtClean="0"/>
              <a:t>Came</a:t>
            </a:r>
          </a:p>
          <a:p>
            <a:pPr eaLnBrk="1" hangingPunct="1"/>
            <a:r>
              <a:rPr lang="en-US" smtClean="0"/>
              <a:t>Over</a:t>
            </a:r>
          </a:p>
          <a:p>
            <a:pPr eaLnBrk="1" hangingPunct="1"/>
            <a:r>
              <a:rPr lang="en-US" smtClean="0"/>
              <a:t>For </a:t>
            </a:r>
          </a:p>
          <a:p>
            <a:pPr eaLnBrk="1" hangingPunct="1"/>
            <a:r>
              <a:rPr lang="en-US" smtClean="0"/>
              <a:t>Great</a:t>
            </a:r>
          </a:p>
          <a:p>
            <a:pPr eaLnBrk="1" hangingPunct="1"/>
            <a:r>
              <a:rPr lang="en-US" smtClean="0"/>
              <a:t>Spaghetti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934278"/>
            <a:ext cx="6248400" cy="5771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Yet Another Memory Hook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Kids</a:t>
            </a:r>
          </a:p>
          <a:p>
            <a:pPr eaLnBrk="1" hangingPunct="1"/>
            <a:r>
              <a:rPr lang="en-US" smtClean="0"/>
              <a:t>Prefer</a:t>
            </a:r>
          </a:p>
          <a:p>
            <a:pPr eaLnBrk="1" hangingPunct="1"/>
            <a:r>
              <a:rPr lang="en-US" smtClean="0"/>
              <a:t>Cheese</a:t>
            </a:r>
          </a:p>
          <a:p>
            <a:pPr eaLnBrk="1" hangingPunct="1"/>
            <a:r>
              <a:rPr lang="en-US" smtClean="0"/>
              <a:t>Over</a:t>
            </a:r>
          </a:p>
          <a:p>
            <a:pPr eaLnBrk="1" hangingPunct="1"/>
            <a:r>
              <a:rPr lang="en-US" smtClean="0"/>
              <a:t>Fried </a:t>
            </a:r>
          </a:p>
          <a:p>
            <a:pPr eaLnBrk="1" hangingPunct="1"/>
            <a:r>
              <a:rPr lang="en-US" smtClean="0"/>
              <a:t>Green </a:t>
            </a:r>
          </a:p>
          <a:p>
            <a:pPr eaLnBrk="1" hangingPunct="1"/>
            <a:r>
              <a:rPr lang="en-US" smtClean="0"/>
              <a:t>Spinach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524000"/>
            <a:ext cx="65532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mtClean="0"/>
              <a:t>And Yet Another Memory Hook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smtClean="0"/>
              <a:t>Kings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mtClean="0"/>
              <a:t>Play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mtClean="0"/>
              <a:t>Chess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mtClean="0"/>
              <a:t>On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mtClean="0"/>
              <a:t>Fine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mtClean="0"/>
              <a:t>Green 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n-US" smtClean="0"/>
              <a:t>Sand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87" y="1600200"/>
            <a:ext cx="5205413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9" name="Picture 3" descr="C:\Documents and Settings\dpalmer\My Documents\My Pictures\suppo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>
                <a:latin typeface="Felix Titling" pitchFamily="82" charset="0"/>
              </a:rPr>
              <a:t>Six Kingdoms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371600" y="1295400"/>
            <a:ext cx="6477000" cy="141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718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chemeClr val="accent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Harlow Solid Italic"/>
              </a:rPr>
              <a:t>18.2 </a:t>
            </a:r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chemeClr val="accent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Harlow Solid Italic"/>
              </a:rPr>
              <a:t>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Eubacteria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3505200" cy="3505200"/>
          </a:xfrm>
        </p:spPr>
      </p:pic>
      <p:pic>
        <p:nvPicPr>
          <p:cNvPr id="5" name="Picture 4" descr="thCAAB11Q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838200"/>
            <a:ext cx="3048000" cy="3505200"/>
          </a:xfrm>
          <a:prstGeom prst="rect">
            <a:avLst/>
          </a:prstGeom>
        </p:spPr>
      </p:pic>
      <p:pic>
        <p:nvPicPr>
          <p:cNvPr id="6" name="Picture 5" descr="yo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3338512"/>
            <a:ext cx="2514599" cy="3519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Eubacteria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Prokaryotes/unicellular</a:t>
            </a:r>
          </a:p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</a:t>
            </a: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heterotrophs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some </a:t>
            </a:r>
            <a:r>
              <a:rPr lang="en-US" sz="4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autotrophs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5000 species of bacteria</a:t>
            </a:r>
          </a:p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in most habitats</a:t>
            </a:r>
          </a:p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are harmful; many are helpful</a:t>
            </a:r>
          </a:p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have 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ability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2"/>
                </a:solidFill>
              </a:rPr>
              <a:t>Eubacteria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C:\Documents and Settings\dpalmer\My Documents\My Pictures\archaebacter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Archaebacteria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305800" cy="5486400"/>
          </a:xfrm>
          <a:noFill/>
        </p:spPr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Prokaryotes/unicellular</a:t>
            </a:r>
          </a:p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</a:t>
            </a:r>
            <a:r>
              <a:rPr lang="en-US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heterotrophs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some </a:t>
            </a:r>
            <a:r>
              <a:rPr lang="en-US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autotrophs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200 species</a:t>
            </a:r>
          </a:p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in extreme environments:</a:t>
            </a:r>
          </a:p>
          <a:p>
            <a:pPr lvl="1"/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Swamps, deep ocean, hydrothermal vents….no oxygen</a:t>
            </a:r>
          </a:p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Structurally different from </a:t>
            </a:r>
            <a:r>
              <a:rPr lang="en-US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Eubacteria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4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Protists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thCA0ZDOS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5791" y="723900"/>
            <a:ext cx="3581400" cy="3124200"/>
          </a:xfrm>
        </p:spPr>
      </p:pic>
      <p:pic>
        <p:nvPicPr>
          <p:cNvPr id="5" name="Picture 4" descr="thCADASMS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4114800" cy="289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200"/>
            <a:ext cx="7086600" cy="4107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Classification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Organization is important</a:t>
            </a:r>
          </a:p>
          <a:p>
            <a:pPr eaLnBrk="1" hangingPunct="1"/>
            <a:r>
              <a:rPr lang="en-US" dirty="0" smtClean="0"/>
              <a:t>Scientists classify organisms based on similarities</a:t>
            </a:r>
          </a:p>
          <a:p>
            <a:pPr eaLnBrk="1" hangingPunct="1"/>
            <a:r>
              <a:rPr lang="en-US" dirty="0" smtClean="0"/>
              <a:t>Taxonomy-branch of biology that classifies</a:t>
            </a:r>
          </a:p>
          <a:p>
            <a:pPr eaLnBrk="1" hangingPunct="1"/>
            <a:r>
              <a:rPr lang="en-US" dirty="0" smtClean="0"/>
              <a:t>Early Systems: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124200"/>
            <a:ext cx="5410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4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991600" cy="4114800"/>
          </a:xfrm>
        </p:spPr>
        <p:txBody>
          <a:bodyPr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Eukaryotes/some unicellular, some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multicellular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plant-like, some animal-like, some fungus-like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diverse species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move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Protists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4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Fungi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IMG_88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4957590" cy="4114800"/>
          </a:xfrm>
        </p:spPr>
      </p:pic>
      <p:pic>
        <p:nvPicPr>
          <p:cNvPr id="5" name="Picture 4" descr="thCA1U8JF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2857500"/>
            <a:ext cx="4267200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CA8TCIG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53440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:\Documents and Settings\dpalmer\My Documents\My Pictures\fung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Fungi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724400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Unicellular/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multicelluar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Eukaryotic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heterotrophs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50000 species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Absorb nutrients from organic materials in the environment (decomposers)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4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Unicellular/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multicelluar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Eukaryotic 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heterotrophs</a:t>
            </a:r>
            <a:endParaRPr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50000 species</a:t>
            </a:r>
          </a:p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Absorb nutrients from organic materials in the environment (decomposers)</a:t>
            </a:r>
          </a:p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move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thCAMY6SS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4648200" cy="3452812"/>
          </a:xfrm>
        </p:spPr>
      </p:pic>
      <p:pic>
        <p:nvPicPr>
          <p:cNvPr id="5" name="Picture 4" descr="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2209800"/>
            <a:ext cx="42672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:\Documents and Settings\dpalmer\My Documents\My Pictures\ro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610600" cy="4114800"/>
          </a:xfrm>
        </p:spPr>
        <p:txBody>
          <a:bodyPr/>
          <a:lstStyle/>
          <a:p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Multicellular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eukaryotic, photosynthetic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autotrophs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diverse species with organs and organ systems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 chloroplasts and have cell walls composed of cellulose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4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Multicellular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eukaryotic, photosynthetic 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autotrophs</a:t>
            </a:r>
            <a:endParaRPr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diverse species with organs and organ systems</a:t>
            </a:r>
          </a:p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 chloroplasts and have cell walls composed of cellulose</a:t>
            </a:r>
          </a:p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move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4267200" cy="4267200"/>
          </a:xfrm>
        </p:spPr>
      </p:pic>
      <p:pic>
        <p:nvPicPr>
          <p:cNvPr id="5" name="Picture 4" descr="image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219200"/>
            <a:ext cx="43434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609600"/>
            <a:ext cx="7848600" cy="5714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Aristotle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Greek philosopher (384-322 B.C.)</a:t>
            </a:r>
          </a:p>
          <a:p>
            <a:pPr eaLnBrk="1" hangingPunct="1"/>
            <a:r>
              <a:rPr lang="en-US" sz="2800" smtClean="0"/>
              <a:t>Classified life into two groups:</a:t>
            </a:r>
          </a:p>
          <a:p>
            <a:pPr lvl="1" eaLnBrk="1" hangingPunct="1"/>
            <a:r>
              <a:rPr lang="en-US" smtClean="0"/>
              <a:t>Plants</a:t>
            </a:r>
          </a:p>
          <a:p>
            <a:pPr lvl="2" eaLnBrk="1" hangingPunct="1"/>
            <a:r>
              <a:rPr lang="en-US" sz="2800" smtClean="0"/>
              <a:t>Herbs, Shrubs, Trees</a:t>
            </a:r>
          </a:p>
          <a:p>
            <a:pPr lvl="1" eaLnBrk="1" hangingPunct="1"/>
            <a:r>
              <a:rPr lang="en-US" smtClean="0"/>
              <a:t>Animals</a:t>
            </a:r>
          </a:p>
          <a:p>
            <a:pPr lvl="2" eaLnBrk="1" hangingPunct="1"/>
            <a:r>
              <a:rPr lang="en-US" sz="2800" smtClean="0"/>
              <a:t>Land, Air, Water</a:t>
            </a:r>
          </a:p>
          <a:p>
            <a:pPr lvl="2" eaLnBrk="1" hangingPunct="1">
              <a:buFontTx/>
              <a:buNone/>
            </a:pPr>
            <a:endParaRPr lang="en-US" smtClean="0"/>
          </a:p>
        </p:txBody>
      </p:sp>
      <p:pic>
        <p:nvPicPr>
          <p:cNvPr id="4100" name="Picture 4" descr="C:\Documents and Settings\kdavids\Application Data\Microsoft\Media Catalog\aristo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429000"/>
            <a:ext cx="2438400" cy="2895600"/>
          </a:xfrm>
          <a:prstGeom prst="rect">
            <a:avLst/>
          </a:prstGeom>
          <a:noFill/>
          <a:effectLst>
            <a:outerShdw dist="107763" dir="13500000" algn="ctr" rotWithShape="0">
              <a:schemeClr val="accent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dpalmer\My Documents\My Pictures\tiger.jpg"/>
          <p:cNvPicPr>
            <a:picLocks noChangeAspect="1" noChangeArrowheads="1"/>
          </p:cNvPicPr>
          <p:nvPr/>
        </p:nvPicPr>
        <p:blipFill>
          <a:blip r:embed="rId3" cstate="print">
            <a:lum bright="-3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Multicellular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heterotrophs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organized into tissues, organs, organ systems</a:t>
            </a:r>
          </a:p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Nearly all able to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4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Six Kingdoms</a:t>
            </a:r>
          </a:p>
        </p:txBody>
      </p:sp>
      <p:pic>
        <p:nvPicPr>
          <p:cNvPr id="13316" name="Picture 4" descr="C:\Documents and Settings\kdavids\Application Data\Microsoft\Media Catalog\eleph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524000"/>
            <a:ext cx="14065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Documents and Settings\kdavids\Application Data\Microsoft\Media Catalog\mo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00200"/>
            <a:ext cx="122237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:\Documents and Settings\kdavids\Application Data\Microsoft\Media Catalog\shro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200400"/>
            <a:ext cx="12223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C:\Documents and Settings\kdavids\Application Data\Microsoft\Media Catalog\anthra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5334000"/>
            <a:ext cx="15319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C:\Documents and Settings\kdavids\Application Data\Microsoft\Media Catalog\plasmodiu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429000"/>
            <a:ext cx="20574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Animals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09600" y="2971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Plants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Fungi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" y="4267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Protists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09600" y="4876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Archaebacteria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09600" y="5486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Eubacteria</a:t>
            </a:r>
          </a:p>
        </p:txBody>
      </p:sp>
      <p:pic>
        <p:nvPicPr>
          <p:cNvPr id="13328" name="Picture 16" descr="C:\Documents and Settings\kdavids\Application Data\Microsoft\Media Catalog\hal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5257800"/>
            <a:ext cx="140652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133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Carolus Linnaeus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Swedish botanist (1707-1778)</a:t>
            </a:r>
          </a:p>
          <a:p>
            <a:pPr eaLnBrk="1" hangingPunct="1"/>
            <a:r>
              <a:rPr lang="en-US" smtClean="0"/>
              <a:t>System developed to group organisms based on physical &amp; structural similarities.</a:t>
            </a:r>
          </a:p>
          <a:p>
            <a:pPr eaLnBrk="1" hangingPunct="1"/>
            <a:r>
              <a:rPr lang="en-US" smtClean="0"/>
              <a:t>Still used today.</a:t>
            </a:r>
          </a:p>
        </p:txBody>
      </p:sp>
      <p:pic>
        <p:nvPicPr>
          <p:cNvPr id="5124" name="Picture 4" descr="C:\Documents and Settings\kdavids\Application Data\Microsoft\Media Catalog\linnae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810000"/>
            <a:ext cx="2438400" cy="2590800"/>
          </a:xfrm>
          <a:prstGeom prst="rect">
            <a:avLst/>
          </a:prstGeom>
          <a:noFill/>
          <a:effectLst>
            <a:outerShdw dist="107763" dir="13500000" algn="ctr" rotWithShape="0">
              <a:schemeClr val="accent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Taxonomy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System for classifying and identifying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Many purposes: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Medical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Economical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Used to study relationships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Two major aspects: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Nomenclature</a:t>
            </a:r>
          </a:p>
        </p:txBody>
      </p:sp>
      <p:pic>
        <p:nvPicPr>
          <p:cNvPr id="6148" name="Picture 4" descr="C:\Documents and Settings\kdavids\Application Data\Microsoft\Media Catalog\pdom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648200"/>
            <a:ext cx="2435225" cy="1905000"/>
          </a:xfrm>
          <a:prstGeom prst="rect">
            <a:avLst/>
          </a:prstGeom>
          <a:noFill/>
          <a:effectLst>
            <a:outerShdw dist="107763" dir="13500000" algn="ctr" rotWithShape="0">
              <a:schemeClr val="tx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Binomial Nomenclature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System to name organisms.</a:t>
            </a:r>
          </a:p>
          <a:p>
            <a:pPr eaLnBrk="1" hangingPunct="1"/>
            <a:r>
              <a:rPr lang="en-US" dirty="0" smtClean="0"/>
              <a:t>Latin…dead language (globally consistent)</a:t>
            </a:r>
          </a:p>
          <a:p>
            <a:pPr eaLnBrk="1" hangingPunct="1"/>
            <a:r>
              <a:rPr lang="en-US" dirty="0" smtClean="0"/>
              <a:t>Two names:</a:t>
            </a:r>
          </a:p>
          <a:p>
            <a:pPr lvl="1" eaLnBrk="1" hangingPunct="1"/>
            <a:r>
              <a:rPr lang="en-US" dirty="0" smtClean="0"/>
              <a:t>First is “genus”</a:t>
            </a:r>
          </a:p>
          <a:p>
            <a:pPr lvl="1" eaLnBrk="1" hangingPunct="1"/>
            <a:r>
              <a:rPr lang="en-US" dirty="0" smtClean="0"/>
              <a:t>Second is a “species name”-describes organism</a:t>
            </a:r>
          </a:p>
          <a:p>
            <a:pPr lvl="4" eaLnBrk="1" hangingPunct="1"/>
            <a:r>
              <a:rPr lang="en-US" dirty="0" smtClean="0"/>
              <a:t>They combine to make the “species name”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</p:txBody>
      </p:sp>
      <p:pic>
        <p:nvPicPr>
          <p:cNvPr id="7173" name="Picture 5" descr="C:\Documents and Settings\kdavids\Application Data\Microsoft\Media Catalog\houseca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4953000"/>
            <a:ext cx="1417638" cy="1120775"/>
          </a:xfrm>
          <a:prstGeom prst="rect">
            <a:avLst/>
          </a:prstGeom>
          <a:noFill/>
          <a:effectLst>
            <a:outerShdw dist="107763" dir="13500000" algn="ctr" rotWithShape="0">
              <a:srgbClr val="808080"/>
            </a:outerShdw>
          </a:effectLst>
        </p:spPr>
      </p:pic>
      <p:pic>
        <p:nvPicPr>
          <p:cNvPr id="7174" name="Picture 6" descr="C:\Documents and Settings\kdavids\Application Data\Microsoft\Media Catalog\ma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495800"/>
            <a:ext cx="1211263" cy="1646238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</p:spPr>
      </p:pic>
      <p:pic>
        <p:nvPicPr>
          <p:cNvPr id="7175" name="Picture 7" descr="C:\Documents and Settings\kdavids\Application Data\Microsoft\Media Catalog\do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4572000"/>
            <a:ext cx="1063625" cy="1417638"/>
          </a:xfrm>
          <a:prstGeom prst="rect">
            <a:avLst/>
          </a:prstGeom>
          <a:noFill/>
          <a:effectLst>
            <a:outerShdw dist="107763" dir="18900000" algn="ctr" rotWithShape="0">
              <a:srgbClr val="808080"/>
            </a:outerShdw>
          </a:effec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-457200" y="6172200"/>
            <a:ext cx="31242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/>
              <a:t>Homo sapien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895600" y="60198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Felis domesticus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410200" y="5853113"/>
            <a:ext cx="32004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spcBef>
                <a:spcPct val="20000"/>
              </a:spcBef>
            </a:pPr>
            <a:r>
              <a:rPr lang="en-US"/>
              <a:t>Canis familiaris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  <p:bldP spid="7176" grpId="0" autoUpdateAnimBg="0"/>
      <p:bldP spid="7177" grpId="0" autoUpdateAnimBg="0"/>
      <p:bldP spid="71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vs Common Names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876800"/>
          </a:xfrm>
        </p:spPr>
        <p:txBody>
          <a:bodyPr/>
          <a:lstStyle/>
          <a:p>
            <a:pPr eaLnBrk="1" hangingPunct="1"/>
            <a:r>
              <a:rPr lang="en-US" smtClean="0"/>
              <a:t>Why not just use common names?</a:t>
            </a:r>
          </a:p>
          <a:p>
            <a:pPr lvl="1" eaLnBrk="1" hangingPunct="1"/>
            <a:r>
              <a:rPr lang="en-US" smtClean="0"/>
              <a:t>Is a “sea horse” a horse?</a:t>
            </a:r>
          </a:p>
          <a:p>
            <a:pPr lvl="1" eaLnBrk="1" hangingPunct="1"/>
            <a:r>
              <a:rPr lang="en-US" smtClean="0"/>
              <a:t>Is a “starfish” a fish?</a:t>
            </a:r>
          </a:p>
          <a:p>
            <a:pPr lvl="2" eaLnBrk="1" hangingPunct="1"/>
            <a:r>
              <a:rPr lang="en-US" smtClean="0"/>
              <a:t>Or a star?</a:t>
            </a:r>
          </a:p>
          <a:p>
            <a:pPr lvl="1" eaLnBrk="1" hangingPunct="1"/>
            <a:r>
              <a:rPr lang="en-US" smtClean="0"/>
              <a:t>Is a “bald eagle” really bald?</a:t>
            </a:r>
          </a:p>
          <a:p>
            <a:pPr lvl="1" eaLnBrk="1" hangingPunct="1"/>
            <a:r>
              <a:rPr lang="en-US" smtClean="0"/>
              <a:t>The case of the “house sparrow:”</a:t>
            </a:r>
          </a:p>
          <a:p>
            <a:pPr lvl="2" eaLnBrk="1" hangingPunct="1"/>
            <a:r>
              <a:rPr lang="en-US" smtClean="0"/>
              <a:t>Spain=gorrion</a:t>
            </a:r>
          </a:p>
          <a:p>
            <a:pPr lvl="2" eaLnBrk="1" hangingPunct="1"/>
            <a:r>
              <a:rPr lang="en-US" smtClean="0"/>
              <a:t>Holland=musch</a:t>
            </a:r>
          </a:p>
          <a:p>
            <a:pPr lvl="2" eaLnBrk="1" hangingPunct="1"/>
            <a:r>
              <a:rPr lang="en-US" smtClean="0"/>
              <a:t>Sweden=hussparf</a:t>
            </a:r>
          </a:p>
          <a:p>
            <a:pPr lvl="2" eaLnBrk="1" hangingPunct="1"/>
            <a:r>
              <a:rPr lang="en-US" smtClean="0"/>
              <a:t>ONLY ONE SCIENTIFIC NAME: Passer domesticus</a:t>
            </a:r>
          </a:p>
        </p:txBody>
      </p:sp>
      <p:pic>
        <p:nvPicPr>
          <p:cNvPr id="8196" name="Picture 4" descr="C:\Documents and Settings\kdavids\Application Data\Microsoft\Media Catalog\pdomes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505200"/>
            <a:ext cx="2076450" cy="1924050"/>
          </a:xfrm>
          <a:prstGeom prst="rect">
            <a:avLst/>
          </a:prstGeom>
          <a:noFill/>
          <a:effectLst>
            <a:outerShdw dist="107763" dir="81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Taxonomic Rankings or Classification Categories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Kingdom (6)</a:t>
            </a:r>
          </a:p>
          <a:p>
            <a:pPr eaLnBrk="1" hangingPunct="1"/>
            <a:r>
              <a:rPr lang="en-US" dirty="0" smtClean="0"/>
              <a:t>Phylum</a:t>
            </a:r>
          </a:p>
          <a:p>
            <a:pPr eaLnBrk="1" hangingPunct="1"/>
            <a:r>
              <a:rPr lang="en-US" dirty="0" smtClean="0"/>
              <a:t>Class</a:t>
            </a:r>
          </a:p>
          <a:p>
            <a:pPr eaLnBrk="1" hangingPunct="1"/>
            <a:r>
              <a:rPr lang="en-US" dirty="0" smtClean="0"/>
              <a:t>Order</a:t>
            </a:r>
          </a:p>
          <a:p>
            <a:pPr eaLnBrk="1" hangingPunct="1"/>
            <a:r>
              <a:rPr lang="en-US" dirty="0" smtClean="0"/>
              <a:t>Family </a:t>
            </a:r>
          </a:p>
          <a:p>
            <a:pPr eaLnBrk="1" hangingPunct="1"/>
            <a:r>
              <a:rPr lang="en-US" dirty="0" smtClean="0"/>
              <a:t>Genus</a:t>
            </a:r>
          </a:p>
          <a:p>
            <a:pPr eaLnBrk="1" hangingPunct="1"/>
            <a:r>
              <a:rPr lang="en-US" dirty="0" smtClean="0"/>
              <a:t>Species (approx. 1.4 million named)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553200"/>
          </a:xfrm>
        </p:spPr>
      </p:pic>
    </p:spTree>
    <p:extLst>
      <p:ext uri="{BB962C8B-B14F-4D97-AF65-F5344CB8AC3E}">
        <p14:creationId xmlns:p14="http://schemas.microsoft.com/office/powerpoint/2010/main" val="6816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472</Words>
  <Application>Microsoft Office PowerPoint</Application>
  <PresentationFormat>On-screen Show (4:3)</PresentationFormat>
  <Paragraphs>146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Felix Titling</vt:lpstr>
      <vt:lpstr>Harlow Solid Italic</vt:lpstr>
      <vt:lpstr>Times New Roman</vt:lpstr>
      <vt:lpstr>Wingdings</vt:lpstr>
      <vt:lpstr>Default Design</vt:lpstr>
      <vt:lpstr>Classification</vt:lpstr>
      <vt:lpstr>Classification</vt:lpstr>
      <vt:lpstr>Aristotle</vt:lpstr>
      <vt:lpstr>Carolus Linnaeus</vt:lpstr>
      <vt:lpstr>Taxonomy</vt:lpstr>
      <vt:lpstr>Binomial Nomenclature</vt:lpstr>
      <vt:lpstr>Scientific vs Common Names</vt:lpstr>
      <vt:lpstr>Taxonomic Rankings or Classification Categories</vt:lpstr>
      <vt:lpstr>PowerPoint Presentation</vt:lpstr>
      <vt:lpstr>A Memory Hook</vt:lpstr>
      <vt:lpstr>Another Memory Hook</vt:lpstr>
      <vt:lpstr>Yet Another Memory Hook</vt:lpstr>
      <vt:lpstr>And Yet Another Memory Hook</vt:lpstr>
      <vt:lpstr>PowerPoint Presentation</vt:lpstr>
      <vt:lpstr>PowerPoint Presentation</vt:lpstr>
      <vt:lpstr>Eubacteria</vt:lpstr>
      <vt:lpstr>Eubacteria</vt:lpstr>
      <vt:lpstr>Archaebacteria</vt:lpstr>
      <vt:lpstr>Protists</vt:lpstr>
      <vt:lpstr>Protists</vt:lpstr>
      <vt:lpstr>Fungi</vt:lpstr>
      <vt:lpstr>PowerPoint Presentation</vt:lpstr>
      <vt:lpstr>Fungi</vt:lpstr>
      <vt:lpstr>PowerPoint Presentation</vt:lpstr>
      <vt:lpstr>Plants</vt:lpstr>
      <vt:lpstr>Plants</vt:lpstr>
      <vt:lpstr>PowerPoint Presentation</vt:lpstr>
      <vt:lpstr>Animals </vt:lpstr>
      <vt:lpstr>PowerPoint Presentation</vt:lpstr>
      <vt:lpstr>Animals</vt:lpstr>
      <vt:lpstr>Six Kingdoms</vt:lpstr>
    </vt:vector>
  </TitlesOfParts>
  <Company>Topeka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Life’s Diversity</dc:title>
  <dc:creator>TPS</dc:creator>
  <cp:lastModifiedBy>DONALD PALMER</cp:lastModifiedBy>
  <cp:revision>40</cp:revision>
  <cp:lastPrinted>2016-04-04T12:13:49Z</cp:lastPrinted>
  <dcterms:created xsi:type="dcterms:W3CDTF">2008-03-27T20:26:43Z</dcterms:created>
  <dcterms:modified xsi:type="dcterms:W3CDTF">2016-04-04T14:42:34Z</dcterms:modified>
</cp:coreProperties>
</file>