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defTabSz="9315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algn="r" defTabSz="9315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defTabSz="9315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algn="r" defTabSz="931567">
              <a:defRPr sz="1200"/>
            </a:lvl1pPr>
          </a:lstStyle>
          <a:p>
            <a:pPr>
              <a:defRPr/>
            </a:pPr>
            <a:fld id="{DE36D925-232B-48FD-9725-9B05B65C0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6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9BC6-2914-464A-8996-9B97940E3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E0E3-3D42-4240-9358-0D72A5D58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43F8-4026-4448-9C79-6023C1EB4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D31C6-589F-41C0-A490-60B057A6C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5D090-09BC-431C-8BBC-3233DC3BB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28FE9-24A5-4755-BAB5-8B6F9E0A1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0643-DDFF-49F2-AABD-6DBAB21FD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C344-1C0C-406D-ABA1-1EA9CF73C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E941-D16F-415A-8A71-4F5041E3F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4A26-C993-410F-98F2-D27D5FC85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3CF5-57FB-4EF6-81DF-2595AA72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4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718AC3-34C5-4034-B3E3-9C0112601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Organizing Life’s Diversity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 7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Memory Hook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King </a:t>
            </a:r>
          </a:p>
          <a:p>
            <a:pPr eaLnBrk="1" hangingPunct="1"/>
            <a:r>
              <a:rPr lang="en-US" smtClean="0"/>
              <a:t>Philip</a:t>
            </a:r>
          </a:p>
          <a:p>
            <a:pPr eaLnBrk="1" hangingPunct="1"/>
            <a:r>
              <a:rPr lang="en-US" smtClean="0"/>
              <a:t>Came</a:t>
            </a:r>
          </a:p>
          <a:p>
            <a:pPr eaLnBrk="1" hangingPunct="1"/>
            <a:r>
              <a:rPr lang="en-US" smtClean="0"/>
              <a:t>Over</a:t>
            </a:r>
          </a:p>
          <a:p>
            <a:pPr eaLnBrk="1" hangingPunct="1"/>
            <a:r>
              <a:rPr lang="en-US" smtClean="0"/>
              <a:t>For </a:t>
            </a:r>
          </a:p>
          <a:p>
            <a:pPr eaLnBrk="1" hangingPunct="1"/>
            <a:r>
              <a:rPr lang="en-US" smtClean="0"/>
              <a:t>Great</a:t>
            </a:r>
          </a:p>
          <a:p>
            <a:pPr eaLnBrk="1" hangingPunct="1"/>
            <a:r>
              <a:rPr lang="en-US" smtClean="0"/>
              <a:t>Spaghetti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Yet Another Memory Hook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Kids</a:t>
            </a:r>
          </a:p>
          <a:p>
            <a:pPr eaLnBrk="1" hangingPunct="1"/>
            <a:r>
              <a:rPr lang="en-US" smtClean="0"/>
              <a:t>Prefer</a:t>
            </a:r>
          </a:p>
          <a:p>
            <a:pPr eaLnBrk="1" hangingPunct="1"/>
            <a:r>
              <a:rPr lang="en-US" smtClean="0"/>
              <a:t>Cheese</a:t>
            </a:r>
          </a:p>
          <a:p>
            <a:pPr eaLnBrk="1" hangingPunct="1"/>
            <a:r>
              <a:rPr lang="en-US" smtClean="0"/>
              <a:t>Over</a:t>
            </a:r>
          </a:p>
          <a:p>
            <a:pPr eaLnBrk="1" hangingPunct="1"/>
            <a:r>
              <a:rPr lang="en-US" smtClean="0"/>
              <a:t>Fried </a:t>
            </a:r>
          </a:p>
          <a:p>
            <a:pPr eaLnBrk="1" hangingPunct="1"/>
            <a:r>
              <a:rPr lang="en-US" smtClean="0"/>
              <a:t>Green </a:t>
            </a:r>
          </a:p>
          <a:p>
            <a:pPr eaLnBrk="1" hangingPunct="1"/>
            <a:r>
              <a:rPr lang="en-US" smtClean="0"/>
              <a:t>Spinach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Six Kingdoms</a:t>
            </a:r>
          </a:p>
        </p:txBody>
      </p:sp>
      <p:pic>
        <p:nvPicPr>
          <p:cNvPr id="13316" name="Picture 4" descr="C:\Documents and Settings\kdavids\Application Data\Microsoft\Media Catalog\eleph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524000"/>
            <a:ext cx="14065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Documents and Settings\kdavids\Application Data\Microsoft\Media Catalog\mo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00200"/>
            <a:ext cx="122237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:\Documents and Settings\kdavids\Application Data\Microsoft\Media Catalog\shro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200400"/>
            <a:ext cx="12223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C:\Documents and Settings\kdavids\Application Data\Microsoft\Media Catalog\anthra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5334000"/>
            <a:ext cx="15319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C:\Documents and Settings\kdavids\Application Data\Microsoft\Media Catalog\plasmodiu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429000"/>
            <a:ext cx="20574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Animals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09600" y="2971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Plants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Fungi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" y="4267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Protists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09600" y="4876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Archaebacteria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09600" y="5486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Eubacteria</a:t>
            </a:r>
          </a:p>
        </p:txBody>
      </p:sp>
      <p:pic>
        <p:nvPicPr>
          <p:cNvPr id="13328" name="Picture 16" descr="C:\Documents and Settings\kdavids\Application Data\Microsoft\Media Catalog\hal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5257800"/>
            <a:ext cx="140652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133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Organization is important</a:t>
            </a:r>
          </a:p>
          <a:p>
            <a:pPr eaLnBrk="1" hangingPunct="1"/>
            <a:r>
              <a:rPr lang="en-US" smtClean="0"/>
              <a:t>Scientists classify organisms based on similarities.</a:t>
            </a:r>
          </a:p>
          <a:p>
            <a:pPr eaLnBrk="1" hangingPunct="1"/>
            <a:r>
              <a:rPr lang="en-US" smtClean="0"/>
              <a:t>Taxonomy-branch of biology that classifies</a:t>
            </a:r>
          </a:p>
          <a:p>
            <a:pPr eaLnBrk="1" hangingPunct="1"/>
            <a:r>
              <a:rPr lang="en-US" smtClean="0"/>
              <a:t>Early Systems: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Aristotle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Greek philosopher (384-322 B.C.)</a:t>
            </a:r>
          </a:p>
          <a:p>
            <a:pPr eaLnBrk="1" hangingPunct="1"/>
            <a:r>
              <a:rPr lang="en-US" smtClean="0"/>
              <a:t>Classified life into two groups:</a:t>
            </a:r>
          </a:p>
          <a:p>
            <a:pPr lvl="1" eaLnBrk="1" hangingPunct="1"/>
            <a:r>
              <a:rPr lang="en-US" smtClean="0"/>
              <a:t>Plants</a:t>
            </a:r>
          </a:p>
          <a:p>
            <a:pPr lvl="2" eaLnBrk="1" hangingPunct="1"/>
            <a:r>
              <a:rPr lang="en-US" smtClean="0"/>
              <a:t>Herbs, Shrubs, Trees</a:t>
            </a:r>
          </a:p>
          <a:p>
            <a:pPr lvl="1" eaLnBrk="1" hangingPunct="1"/>
            <a:r>
              <a:rPr lang="en-US" smtClean="0"/>
              <a:t>Animals</a:t>
            </a:r>
          </a:p>
          <a:p>
            <a:pPr lvl="2" eaLnBrk="1" hangingPunct="1"/>
            <a:r>
              <a:rPr lang="en-US" smtClean="0"/>
              <a:t>Land, Air, Water</a:t>
            </a:r>
          </a:p>
          <a:p>
            <a:pPr lvl="2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Problems?</a:t>
            </a:r>
          </a:p>
        </p:txBody>
      </p:sp>
      <p:pic>
        <p:nvPicPr>
          <p:cNvPr id="4100" name="Picture 4" descr="C:\Documents and Settings\kdavids\Application Data\Microsoft\Media Catalog\aristo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429000"/>
            <a:ext cx="2438400" cy="2895600"/>
          </a:xfrm>
          <a:prstGeom prst="rect">
            <a:avLst/>
          </a:prstGeom>
          <a:noFill/>
          <a:effectLst>
            <a:outerShdw dist="107763" dir="13500000" algn="ctr" rotWithShape="0">
              <a:schemeClr val="accent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Carolus Linnaeus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Swedish botanist (1707-1778)</a:t>
            </a:r>
          </a:p>
          <a:p>
            <a:pPr eaLnBrk="1" hangingPunct="1"/>
            <a:r>
              <a:rPr lang="en-US" smtClean="0"/>
              <a:t>System developed to group organisms based on physical and structural similarities.</a:t>
            </a:r>
          </a:p>
          <a:p>
            <a:pPr eaLnBrk="1" hangingPunct="1"/>
            <a:r>
              <a:rPr lang="en-US" smtClean="0"/>
              <a:t>Still used today.</a:t>
            </a:r>
          </a:p>
        </p:txBody>
      </p:sp>
      <p:pic>
        <p:nvPicPr>
          <p:cNvPr id="5124" name="Picture 4" descr="C:\Documents and Settings\kdavids\Application Data\Microsoft\Media Catalog\linna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10000"/>
            <a:ext cx="2438400" cy="2590800"/>
          </a:xfrm>
          <a:prstGeom prst="rect">
            <a:avLst/>
          </a:prstGeom>
          <a:noFill/>
          <a:effectLst>
            <a:outerShdw dist="107763" dir="13500000" algn="ctr" rotWithShape="0">
              <a:schemeClr val="accent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Taxonomy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System for classifying and identifying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Many purposes: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Medicinal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Economical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Used to study relationships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Two major aspects: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Nomenclature</a:t>
            </a:r>
          </a:p>
        </p:txBody>
      </p:sp>
      <p:pic>
        <p:nvPicPr>
          <p:cNvPr id="6148" name="Picture 4" descr="C:\Documents and Settings\kdavids\Application Data\Microsoft\Media Catalog\pdom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648200"/>
            <a:ext cx="2435225" cy="1905000"/>
          </a:xfrm>
          <a:prstGeom prst="rect">
            <a:avLst/>
          </a:prstGeom>
          <a:noFill/>
          <a:effectLst>
            <a:outerShdw dist="107763" dir="13500000" algn="ctr" rotWithShape="0">
              <a:schemeClr val="tx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Binomial Nomenclature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343400"/>
          </a:xfrm>
        </p:spPr>
        <p:txBody>
          <a:bodyPr/>
          <a:lstStyle/>
          <a:p>
            <a:pPr eaLnBrk="1" hangingPunct="1"/>
            <a:r>
              <a:rPr lang="en-US" smtClean="0"/>
              <a:t>System to name organisms.</a:t>
            </a:r>
          </a:p>
          <a:p>
            <a:pPr eaLnBrk="1" hangingPunct="1"/>
            <a:r>
              <a:rPr lang="en-US" smtClean="0"/>
              <a:t>Latin…dead language (globally consistent)</a:t>
            </a:r>
          </a:p>
          <a:p>
            <a:pPr eaLnBrk="1" hangingPunct="1"/>
            <a:r>
              <a:rPr lang="en-US" smtClean="0"/>
              <a:t>Two names:</a:t>
            </a:r>
          </a:p>
          <a:p>
            <a:pPr lvl="1" eaLnBrk="1" hangingPunct="1"/>
            <a:r>
              <a:rPr lang="en-US" smtClean="0"/>
              <a:t>First is “genus”</a:t>
            </a:r>
          </a:p>
          <a:p>
            <a:pPr lvl="1" eaLnBrk="1" hangingPunct="1"/>
            <a:r>
              <a:rPr lang="en-US" smtClean="0"/>
              <a:t>Second is a “specific epithet”-describes organism</a:t>
            </a:r>
          </a:p>
          <a:p>
            <a:pPr lvl="4" eaLnBrk="1" hangingPunct="1"/>
            <a:r>
              <a:rPr lang="en-US" smtClean="0"/>
              <a:t>They combine to make the “species name”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  <p:pic>
        <p:nvPicPr>
          <p:cNvPr id="7173" name="Picture 5" descr="C:\Documents and Settings\kdavids\Application Data\Microsoft\Media Catalog\house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953000"/>
            <a:ext cx="1417638" cy="1120775"/>
          </a:xfrm>
          <a:prstGeom prst="rect">
            <a:avLst/>
          </a:prstGeom>
          <a:noFill/>
          <a:effectLst>
            <a:outerShdw dist="107763" dir="13500000" algn="ctr" rotWithShape="0">
              <a:srgbClr val="808080"/>
            </a:outerShdw>
          </a:effectLst>
        </p:spPr>
      </p:pic>
      <p:pic>
        <p:nvPicPr>
          <p:cNvPr id="7174" name="Picture 6" descr="C:\Documents and Settings\kdavids\Application Data\Microsoft\Media Catalog\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95800"/>
            <a:ext cx="1211263" cy="1646238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</p:spPr>
      </p:pic>
      <p:pic>
        <p:nvPicPr>
          <p:cNvPr id="7175" name="Picture 7" descr="C:\Documents and Settings\kdavids\Application Data\Microsoft\Media Catalog\do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572000"/>
            <a:ext cx="1063625" cy="1417638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-457200" y="6172200"/>
            <a:ext cx="31242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/>
              <a:t>Homo sapiens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895600" y="60198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Felis domesticus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562600" y="5853113"/>
            <a:ext cx="32004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spcBef>
                <a:spcPct val="20000"/>
              </a:spcBef>
            </a:pPr>
            <a:r>
              <a:rPr lang="en-US"/>
              <a:t>Canis familiaris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  <p:bldP spid="7176" grpId="0" autoUpdateAnimBg="0"/>
      <p:bldP spid="7177" grpId="0" autoUpdateAnimBg="0"/>
      <p:bldP spid="71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vs Common Names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876800"/>
          </a:xfrm>
        </p:spPr>
        <p:txBody>
          <a:bodyPr/>
          <a:lstStyle/>
          <a:p>
            <a:pPr eaLnBrk="1" hangingPunct="1"/>
            <a:r>
              <a:rPr lang="en-US" smtClean="0"/>
              <a:t>Why not just use common names?</a:t>
            </a:r>
          </a:p>
          <a:p>
            <a:pPr lvl="1" eaLnBrk="1" hangingPunct="1"/>
            <a:r>
              <a:rPr lang="en-US" smtClean="0"/>
              <a:t>Is a “sea horse” a horse?</a:t>
            </a:r>
          </a:p>
          <a:p>
            <a:pPr lvl="1" eaLnBrk="1" hangingPunct="1"/>
            <a:r>
              <a:rPr lang="en-US" smtClean="0"/>
              <a:t>Is a “starfish” a fish?</a:t>
            </a:r>
          </a:p>
          <a:p>
            <a:pPr lvl="2" eaLnBrk="1" hangingPunct="1"/>
            <a:r>
              <a:rPr lang="en-US" smtClean="0"/>
              <a:t>Or a star?</a:t>
            </a:r>
          </a:p>
          <a:p>
            <a:pPr lvl="1" eaLnBrk="1" hangingPunct="1"/>
            <a:r>
              <a:rPr lang="en-US" smtClean="0"/>
              <a:t>Is a “bald eagle” really bald?</a:t>
            </a:r>
          </a:p>
          <a:p>
            <a:pPr lvl="1" eaLnBrk="1" hangingPunct="1"/>
            <a:r>
              <a:rPr lang="en-US" smtClean="0"/>
              <a:t>The case of the “house sparrow:”</a:t>
            </a:r>
          </a:p>
          <a:p>
            <a:pPr lvl="2" eaLnBrk="1" hangingPunct="1"/>
            <a:r>
              <a:rPr lang="en-US" smtClean="0"/>
              <a:t>Spain=gorrion</a:t>
            </a:r>
          </a:p>
          <a:p>
            <a:pPr lvl="2" eaLnBrk="1" hangingPunct="1"/>
            <a:r>
              <a:rPr lang="en-US" smtClean="0"/>
              <a:t>Holland=musch</a:t>
            </a:r>
          </a:p>
          <a:p>
            <a:pPr lvl="2" eaLnBrk="1" hangingPunct="1"/>
            <a:r>
              <a:rPr lang="en-US" smtClean="0"/>
              <a:t>Sweden=hussparf</a:t>
            </a:r>
          </a:p>
          <a:p>
            <a:pPr lvl="2" eaLnBrk="1" hangingPunct="1"/>
            <a:r>
              <a:rPr lang="en-US" smtClean="0"/>
              <a:t>ONLY ONE SCIENTIFIC NAME: Passer domesticus</a:t>
            </a:r>
          </a:p>
        </p:txBody>
      </p:sp>
      <p:pic>
        <p:nvPicPr>
          <p:cNvPr id="8196" name="Picture 4" descr="C:\Documents and Settings\kdavids\Application Data\Microsoft\Media Catalog\pdomes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505200"/>
            <a:ext cx="2076450" cy="1924050"/>
          </a:xfrm>
          <a:prstGeom prst="rect">
            <a:avLst/>
          </a:prstGeom>
          <a:noFill/>
          <a:effectLst>
            <a:outerShdw dist="107763" dir="81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Taxonomic Rankings or Classification Categories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Domain (3)</a:t>
            </a:r>
          </a:p>
          <a:p>
            <a:pPr eaLnBrk="1" hangingPunct="1"/>
            <a:r>
              <a:rPr lang="en-US" dirty="0" smtClean="0"/>
              <a:t>Kingdom (6)</a:t>
            </a:r>
          </a:p>
          <a:p>
            <a:pPr eaLnBrk="1" hangingPunct="1"/>
            <a:r>
              <a:rPr lang="en-US" dirty="0" smtClean="0"/>
              <a:t>Phylum</a:t>
            </a:r>
          </a:p>
          <a:p>
            <a:pPr eaLnBrk="1" hangingPunct="1"/>
            <a:r>
              <a:rPr lang="en-US" dirty="0" smtClean="0"/>
              <a:t>Class</a:t>
            </a:r>
          </a:p>
          <a:p>
            <a:pPr eaLnBrk="1" hangingPunct="1"/>
            <a:r>
              <a:rPr lang="en-US" dirty="0" smtClean="0"/>
              <a:t>Order</a:t>
            </a:r>
          </a:p>
          <a:p>
            <a:pPr eaLnBrk="1" hangingPunct="1"/>
            <a:r>
              <a:rPr lang="en-US" dirty="0" smtClean="0"/>
              <a:t>Family </a:t>
            </a:r>
          </a:p>
          <a:p>
            <a:pPr eaLnBrk="1" hangingPunct="1"/>
            <a:r>
              <a:rPr lang="en-US" dirty="0" smtClean="0"/>
              <a:t>Genus</a:t>
            </a:r>
          </a:p>
          <a:p>
            <a:pPr eaLnBrk="1" hangingPunct="1"/>
            <a:r>
              <a:rPr lang="en-US" dirty="0" smtClean="0"/>
              <a:t>Species (approx. 1.4 million named)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Memory Hook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</a:t>
            </a:r>
          </a:p>
          <a:p>
            <a:pPr eaLnBrk="1" hangingPunct="1"/>
            <a:r>
              <a:rPr lang="en-US" smtClean="0"/>
              <a:t>Pots </a:t>
            </a:r>
          </a:p>
          <a:p>
            <a:pPr eaLnBrk="1" hangingPunct="1"/>
            <a:r>
              <a:rPr lang="en-US" smtClean="0"/>
              <a:t>Clean</a:t>
            </a:r>
          </a:p>
          <a:p>
            <a:pPr eaLnBrk="1" hangingPunct="1"/>
            <a:r>
              <a:rPr lang="en-US" smtClean="0"/>
              <a:t>Or</a:t>
            </a:r>
          </a:p>
          <a:p>
            <a:pPr eaLnBrk="1" hangingPunct="1"/>
            <a:r>
              <a:rPr lang="en-US" smtClean="0"/>
              <a:t>Food</a:t>
            </a:r>
          </a:p>
          <a:p>
            <a:pPr eaLnBrk="1" hangingPunct="1"/>
            <a:r>
              <a:rPr lang="en-US" smtClean="0"/>
              <a:t>Gets </a:t>
            </a:r>
          </a:p>
          <a:p>
            <a:pPr eaLnBrk="1" hangingPunct="1"/>
            <a:r>
              <a:rPr lang="en-US" smtClean="0"/>
              <a:t>Stuck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265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Default Design</vt:lpstr>
      <vt:lpstr>Organizing Life’s Diversity</vt:lpstr>
      <vt:lpstr>Classification</vt:lpstr>
      <vt:lpstr>Aristotle</vt:lpstr>
      <vt:lpstr>Carolus Linnaeus</vt:lpstr>
      <vt:lpstr>Taxonomy</vt:lpstr>
      <vt:lpstr>Binomial Nomenclature</vt:lpstr>
      <vt:lpstr>Scientific vs Common Names</vt:lpstr>
      <vt:lpstr>Taxonomic Rankings or Classification Categories</vt:lpstr>
      <vt:lpstr>A Memory Hook</vt:lpstr>
      <vt:lpstr>Another Memory Hook</vt:lpstr>
      <vt:lpstr>Yet Another Memory Hook</vt:lpstr>
      <vt:lpstr>Six Kingdoms</vt:lpstr>
    </vt:vector>
  </TitlesOfParts>
  <Company>Topeka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Life’s Diversity</dc:title>
  <dc:creator>TPS</dc:creator>
  <cp:lastModifiedBy>DONALD PALMER</cp:lastModifiedBy>
  <cp:revision>22</cp:revision>
  <cp:lastPrinted>2015-09-14T12:17:59Z</cp:lastPrinted>
  <dcterms:created xsi:type="dcterms:W3CDTF">2008-03-27T20:26:43Z</dcterms:created>
  <dcterms:modified xsi:type="dcterms:W3CDTF">2016-02-08T14:00:09Z</dcterms:modified>
</cp:coreProperties>
</file>