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95" r:id="rId3"/>
    <p:sldId id="257" r:id="rId4"/>
    <p:sldId id="265" r:id="rId5"/>
    <p:sldId id="286" r:id="rId6"/>
    <p:sldId id="288" r:id="rId7"/>
    <p:sldId id="258" r:id="rId8"/>
    <p:sldId id="259" r:id="rId9"/>
    <p:sldId id="266" r:id="rId10"/>
    <p:sldId id="287" r:id="rId11"/>
    <p:sldId id="260" r:id="rId12"/>
    <p:sldId id="267" r:id="rId13"/>
    <p:sldId id="264" r:id="rId14"/>
    <p:sldId id="268" r:id="rId15"/>
    <p:sldId id="269" r:id="rId16"/>
    <p:sldId id="271" r:id="rId17"/>
    <p:sldId id="290" r:id="rId18"/>
    <p:sldId id="291" r:id="rId19"/>
    <p:sldId id="294" r:id="rId20"/>
    <p:sldId id="274" r:id="rId21"/>
    <p:sldId id="289" r:id="rId22"/>
    <p:sldId id="292" r:id="rId23"/>
    <p:sldId id="272" r:id="rId24"/>
    <p:sldId id="276" r:id="rId25"/>
    <p:sldId id="277" r:id="rId26"/>
    <p:sldId id="293" r:id="rId27"/>
    <p:sldId id="284" r:id="rId28"/>
    <p:sldId id="28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3BD2-9462-447A-8D0E-5BF1478836E6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CF14-FED0-4919-BA5D-648E268A0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Holt%20Biology\Schultes%20Bio%20Stuff\ch08\Animations\Phospholipid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Holt%20Biology\Schultes%20Bio%20Stuff\ch08\Animations\Channel%20Protein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Holt%20Biology\Schultes%20Bio%20Stuff\ch08\Animations\Carrier%20Protein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vAAiKsJa-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fhbbFd4ic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Holt%20Biology\Schultes%20Bio%20Stuff\ch08\Animations\Omosis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olcweb/cgi/pluginpop.cgi?it=swf::535::535::/sites/dl/free/0072437316/120068/bio02.swf::Endocytosis%20and%20Exocytosis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Holt%20Biology\Schultes%20Bio%20Stuff\ch08\Animations\Cell%20Membrane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Holt%20Biology\Schultes%20Bio%20Stuff\ch08\Animations\Lipid%20Bilayer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Cells and Their Environment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smtClean="0"/>
              <a:t>Chapter 7.3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spholipi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78486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Barrier </a:t>
            </a:r>
            <a:endParaRPr lang="en-US" sz="4000" dirty="0" smtClean="0"/>
          </a:p>
          <a:p>
            <a:pPr lvl="0"/>
            <a:r>
              <a:rPr lang="en-US" sz="4000" dirty="0" smtClean="0"/>
              <a:t>The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 </a:t>
            </a:r>
            <a:r>
              <a:rPr lang="en-US" sz="4000" dirty="0" smtClean="0"/>
              <a:t>form a barrier through which only small, fat-soluble (non-polar),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</a:t>
            </a:r>
            <a:r>
              <a:rPr lang="en-US" sz="4000" dirty="0" smtClean="0"/>
              <a:t>can pass.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Often called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“selectively permeable”.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086725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0105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III.  Cell Transport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600" dirty="0" smtClean="0"/>
          </a:p>
          <a:p>
            <a:pPr lvl="0"/>
            <a:r>
              <a:rPr lang="en-US" sz="3600" dirty="0" smtClean="0"/>
              <a:t>Passive Transport- transport of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</a:t>
            </a:r>
            <a:r>
              <a:rPr lang="en-US" sz="3600" dirty="0" smtClean="0"/>
              <a:t> across cell membrane DOES NOT require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en-US" sz="3600" dirty="0" smtClean="0"/>
              <a:t> energy.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Active Transport- transport of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</a:t>
            </a:r>
            <a:r>
              <a:rPr lang="en-US" sz="3600" dirty="0" smtClean="0"/>
              <a:t> across cell membrane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</a:t>
            </a:r>
            <a:r>
              <a:rPr lang="en-US" sz="3600" dirty="0" smtClean="0"/>
              <a:t>ATP energy.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/>
              <a:t>Types of Passive Transport </a:t>
            </a:r>
          </a:p>
          <a:p>
            <a:pPr marL="514350" indent="-514350">
              <a:buNone/>
            </a:pPr>
            <a:r>
              <a:rPr lang="en-US" sz="3600" dirty="0" smtClean="0"/>
              <a:t>1.  Simple Diffusion 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The movement of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n-US" sz="3600" dirty="0" smtClean="0"/>
              <a:t> from an area of high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r>
              <a:rPr lang="en-US" sz="3600" dirty="0" smtClean="0"/>
              <a:t> to low concentration.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Small, fat-soluble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 </a:t>
            </a:r>
            <a:r>
              <a:rPr lang="en-US" sz="3600" dirty="0" smtClean="0"/>
              <a:t>can pass directly through the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bilayer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2.  Facilitated diffusion 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Transport proteins help substances that do not easily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r>
              <a:rPr lang="en-US" sz="3600" dirty="0" smtClean="0"/>
              <a:t> across the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</a:t>
            </a:r>
            <a:r>
              <a:rPr lang="en-US" sz="3600" dirty="0" smtClean="0"/>
              <a:t> get across.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Channel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  <a:r>
              <a:rPr lang="en-US" sz="3600" dirty="0" smtClean="0"/>
              <a:t> (pores)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Carrier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Channel Proteins</a:t>
            </a:r>
            <a:endParaRPr lang="en-US" dirty="0"/>
          </a:p>
        </p:txBody>
      </p:sp>
      <p:pic>
        <p:nvPicPr>
          <p:cNvPr id="6" name="Channel Protei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143000"/>
            <a:ext cx="7848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Carrier Proteins</a:t>
            </a:r>
            <a:endParaRPr lang="en-US" b="1" dirty="0"/>
          </a:p>
        </p:txBody>
      </p:sp>
      <p:pic>
        <p:nvPicPr>
          <p:cNvPr id="4" name="Carrier Protei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153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http://youtu.be/svAAiKsJa-Y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fhbbFd4ic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3.  Osmosis </a:t>
            </a:r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The diffusion of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4000" dirty="0" smtClean="0"/>
              <a:t>across a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selectively</a:t>
            </a:r>
            <a:r>
              <a:rPr lang="en-US" sz="4000" dirty="0" smtClean="0"/>
              <a:t> permeable membrane.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mosi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04800"/>
            <a:ext cx="79248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CAVSST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2295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IV.  Predicting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3600" dirty="0" smtClean="0"/>
              <a:t>movement </a:t>
            </a:r>
          </a:p>
          <a:p>
            <a:pPr>
              <a:buNone/>
            </a:pPr>
            <a:r>
              <a:rPr lang="en-US" sz="3600" dirty="0" smtClean="0"/>
              <a:t>1.  Hypertonic solutions 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3600" dirty="0" smtClean="0"/>
              <a:t> moves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</a:t>
            </a:r>
            <a:r>
              <a:rPr lang="en-US" sz="3600" dirty="0" smtClean="0"/>
              <a:t>of the cell.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The cell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loses</a:t>
            </a:r>
            <a:r>
              <a:rPr lang="en-US" sz="3600" dirty="0" smtClean="0"/>
              <a:t> water and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276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2.  Hypotonic solutions </a:t>
            </a:r>
          </a:p>
          <a:p>
            <a:pPr lvl="0">
              <a:buNone/>
            </a:pPr>
            <a:endParaRPr lang="en-US" sz="3600" dirty="0" smtClean="0"/>
          </a:p>
          <a:p>
            <a:pPr lvl="0"/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3600" dirty="0" smtClean="0"/>
              <a:t>moves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en-US" sz="3600" dirty="0" smtClean="0"/>
              <a:t> the cell.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The cell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gains </a:t>
            </a:r>
            <a:r>
              <a:rPr lang="en-US" sz="3600" dirty="0" smtClean="0"/>
              <a:t>water and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expands</a:t>
            </a:r>
            <a:r>
              <a:rPr lang="en-US" sz="3600" dirty="0" smtClean="0"/>
              <a:t> in size. 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 smtClean="0"/>
              <a:t>3.  Isotonic solutions </a:t>
            </a:r>
          </a:p>
          <a:p>
            <a:pPr lvl="0"/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water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diffuses </a:t>
            </a:r>
            <a:r>
              <a:rPr lang="en-US" sz="3200" dirty="0" smtClean="0"/>
              <a:t>into and out of the cell at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r>
              <a:rPr lang="en-US" sz="3200" dirty="0" smtClean="0"/>
              <a:t> rates.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The cell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stays </a:t>
            </a:r>
            <a:r>
              <a:rPr lang="en-US" sz="3200" dirty="0" smtClean="0"/>
              <a:t>the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sz="3200" dirty="0" smtClean="0"/>
              <a:t> size. </a:t>
            </a:r>
          </a:p>
          <a:p>
            <a:pPr>
              <a:buNone/>
            </a:pPr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osmosis </a:t>
            </a:r>
          </a:p>
          <a:p>
            <a:pPr lvl="0"/>
            <a:r>
              <a:rPr lang="en-US" sz="3200" dirty="0" smtClean="0"/>
              <a:t>If left unchecked, </a:t>
            </a:r>
            <a:r>
              <a:rPr lang="en-US" sz="3200" i="1" dirty="0" smtClean="0"/>
              <a:t>the </a:t>
            </a:r>
            <a:r>
              <a:rPr lang="en-US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  <a:r>
              <a:rPr lang="en-US" sz="3200" i="1" dirty="0" smtClean="0"/>
              <a:t> </a:t>
            </a:r>
            <a:r>
              <a:rPr lang="en-US" sz="3200" dirty="0" smtClean="0"/>
              <a:t>caused by a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hypotonic </a:t>
            </a:r>
            <a:r>
              <a:rPr lang="en-US" sz="3200" dirty="0" smtClean="0"/>
              <a:t>solution could cause a cell to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burst.</a:t>
            </a:r>
          </a:p>
          <a:p>
            <a:pPr lvl="0"/>
            <a:r>
              <a:rPr lang="en-US" sz="3200" dirty="0" smtClean="0"/>
              <a:t>Cell walls in plants prevent the membrane from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expanding </a:t>
            </a:r>
            <a:r>
              <a:rPr lang="en-US" sz="3200" dirty="0" smtClean="0"/>
              <a:t>too much.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VSST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391399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http://highered.mcgraw-hill.com/olcweb/cgi/pluginpop.cgi?it=swf::535::535::/sites/dl/free/0072437316/120068/bio02.swf::Endocytosis%20and%20Exocytosis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V.  Bulk Transport </a:t>
            </a:r>
            <a:endParaRPr lang="en-US" sz="4000" dirty="0" smtClean="0"/>
          </a:p>
          <a:p>
            <a:pPr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Endocytosis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movement of large substances into a cell by means of a vesicle</a:t>
            </a:r>
            <a:r>
              <a:rPr lang="en-US" sz="3200" dirty="0" smtClean="0"/>
              <a:t>. </a:t>
            </a:r>
          </a:p>
          <a:p>
            <a:pPr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Exocytosis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movement of material out of a cell by means of a vesicle.</a:t>
            </a:r>
          </a:p>
          <a:p>
            <a:pPr lvl="0"/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Cell Membrane </a:t>
            </a:r>
            <a:endParaRPr lang="en-US" sz="3200" dirty="0" smtClean="0"/>
          </a:p>
          <a:p>
            <a:pPr lvl="0"/>
            <a:r>
              <a:rPr lang="en-US" sz="3200" dirty="0" smtClean="0"/>
              <a:t>All cells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surrounded</a:t>
            </a:r>
            <a:r>
              <a:rPr lang="en-US" sz="3200" dirty="0" smtClean="0"/>
              <a:t> by a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</a:t>
            </a:r>
            <a:r>
              <a:rPr lang="en-US" sz="3200" dirty="0" smtClean="0"/>
              <a:t>membrane called a </a:t>
            </a:r>
            <a:r>
              <a:rPr lang="en-US" sz="32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bilayer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Protects</a:t>
            </a:r>
            <a:r>
              <a:rPr lang="en-US" sz="3200" dirty="0" smtClean="0"/>
              <a:t> the cell and helps move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</a:t>
            </a:r>
            <a:r>
              <a:rPr lang="en-US" sz="3200" dirty="0" smtClean="0"/>
              <a:t> and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</a:t>
            </a:r>
            <a:r>
              <a:rPr lang="en-US" sz="3200" dirty="0" smtClean="0"/>
              <a:t> in and out of the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cell.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By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regulating</a:t>
            </a:r>
            <a:r>
              <a:rPr lang="en-US" sz="3200" dirty="0" smtClean="0"/>
              <a:t> transport, the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</a:t>
            </a:r>
            <a:r>
              <a:rPr lang="en-US" sz="3200" dirty="0" smtClean="0"/>
              <a:t> helps the cell maintain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homeostasis.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I.  Cell Membrane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86600" cy="575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ell Membra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pid Bilay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762000"/>
            <a:ext cx="7405352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Homeostasis </a:t>
            </a:r>
            <a:endParaRPr lang="en-US" sz="3600" dirty="0" smtClean="0"/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The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  <a:r>
              <a:rPr lang="en-US" sz="3600" dirty="0" smtClean="0"/>
              <a:t> of stable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en-US" sz="3600" dirty="0" smtClean="0"/>
              <a:t> conditions in a changing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environment.</a:t>
            </a:r>
          </a:p>
          <a:p>
            <a:pPr lvl="0"/>
            <a:endParaRPr lang="en-US" sz="3600" dirty="0" smtClean="0"/>
          </a:p>
          <a:p>
            <a:pPr lvl="0"/>
            <a:r>
              <a:rPr lang="en-US" sz="3600" dirty="0" smtClean="0"/>
              <a:t>One way that a cell maintains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  <a:r>
              <a:rPr lang="en-US" sz="3600" dirty="0" smtClean="0"/>
              <a:t> is by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</a:t>
            </a:r>
            <a:r>
              <a:rPr lang="en-US" sz="3600" dirty="0" smtClean="0"/>
              <a:t> the movement of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</a:t>
            </a:r>
            <a:r>
              <a:rPr lang="en-US" sz="3600" dirty="0" smtClean="0"/>
              <a:t> across the cell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b="1" dirty="0" smtClean="0"/>
              <a:t>Lipid </a:t>
            </a:r>
            <a:r>
              <a:rPr lang="en-US" sz="3800" b="1" dirty="0" err="1" smtClean="0"/>
              <a:t>Bilayer</a:t>
            </a:r>
            <a:r>
              <a:rPr lang="en-US" sz="3800" b="1" dirty="0" smtClean="0"/>
              <a:t> </a:t>
            </a:r>
            <a:endParaRPr lang="en-US" sz="3800" dirty="0" smtClean="0"/>
          </a:p>
          <a:p>
            <a:pPr lvl="0"/>
            <a:r>
              <a:rPr lang="en-US" sz="3800" dirty="0" err="1" smtClean="0"/>
              <a:t>Phospholipid</a:t>
            </a:r>
            <a:r>
              <a:rPr lang="en-US" sz="3800" dirty="0" smtClean="0"/>
              <a:t>- </a:t>
            </a:r>
            <a:r>
              <a:rPr lang="en-US" sz="3800" i="1" dirty="0" smtClean="0"/>
              <a:t>a </a:t>
            </a:r>
            <a:r>
              <a:rPr lang="en-US" sz="3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</a:t>
            </a:r>
            <a:r>
              <a:rPr lang="en-US" sz="3800" i="1" dirty="0" smtClean="0"/>
              <a:t>lipid made of a </a:t>
            </a:r>
            <a:r>
              <a:rPr lang="en-US" sz="3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</a:t>
            </a:r>
            <a:r>
              <a:rPr lang="en-US" sz="3800" i="1" dirty="0" smtClean="0"/>
              <a:t> “head” and two </a:t>
            </a:r>
            <a:r>
              <a:rPr lang="en-US" sz="3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“fatty acid” </a:t>
            </a:r>
            <a:r>
              <a:rPr lang="en-US" sz="3800" i="1" dirty="0" smtClean="0"/>
              <a:t>tails.</a:t>
            </a:r>
          </a:p>
          <a:p>
            <a:pPr lvl="1"/>
            <a:endParaRPr lang="en-US" sz="3800" dirty="0" smtClean="0"/>
          </a:p>
          <a:p>
            <a:pPr lvl="1"/>
            <a:r>
              <a:rPr lang="en-US" sz="3800" dirty="0" smtClean="0"/>
              <a:t>The </a:t>
            </a:r>
            <a:r>
              <a:rPr lang="en-US" sz="3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</a:t>
            </a:r>
            <a:r>
              <a:rPr lang="en-US" sz="3800" dirty="0" smtClean="0"/>
              <a:t> head is </a:t>
            </a:r>
            <a:r>
              <a:rPr lang="en-US" sz="3800" i="1" dirty="0" smtClean="0"/>
              <a:t>hydrophilic</a:t>
            </a:r>
            <a:r>
              <a:rPr lang="en-US" sz="3800" dirty="0" smtClean="0"/>
              <a:t> (water-loving).</a:t>
            </a:r>
          </a:p>
          <a:p>
            <a:pPr lvl="1"/>
            <a:r>
              <a:rPr lang="en-US" sz="3800" dirty="0" smtClean="0"/>
              <a:t>The fatty acid tails are </a:t>
            </a:r>
            <a:r>
              <a:rPr lang="en-US" sz="3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hydrophobic</a:t>
            </a:r>
            <a:r>
              <a:rPr lang="en-US" sz="3800" dirty="0" smtClean="0"/>
              <a:t> (water-fearing).</a:t>
            </a:r>
          </a:p>
          <a:p>
            <a:pPr>
              <a:buNone/>
            </a:pPr>
            <a:endParaRPr lang="en-US" sz="28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Cell </a:t>
            </a:r>
            <a:r>
              <a:rPr lang="en-US" b="1" dirty="0" err="1" smtClean="0"/>
              <a:t>Membrance</a:t>
            </a:r>
            <a:r>
              <a:rPr lang="en-US" b="1" dirty="0" smtClean="0"/>
              <a:t> Structure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71868"/>
            <a:ext cx="5791200" cy="55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1414</TotalTime>
  <Words>405</Words>
  <Application>Microsoft Office PowerPoint</Application>
  <PresentationFormat>On-screen Show (4:3)</PresentationFormat>
  <Paragraphs>75</Paragraphs>
  <Slides>28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Paper</vt:lpstr>
      <vt:lpstr>Chapter 7.3</vt:lpstr>
      <vt:lpstr>PowerPoint Presentation</vt:lpstr>
      <vt:lpstr>I.  Cell Membrane</vt:lpstr>
      <vt:lpstr>PowerPoint Presentation</vt:lpstr>
      <vt:lpstr>PowerPoint Presentation</vt:lpstr>
      <vt:lpstr>PowerPoint Presentation</vt:lpstr>
      <vt:lpstr>PowerPoint Presentation</vt:lpstr>
      <vt:lpstr>II. Cell Membrance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 Cell Transport</vt:lpstr>
      <vt:lpstr>PowerPoint Presentation</vt:lpstr>
      <vt:lpstr>PowerPoint Presentation</vt:lpstr>
      <vt:lpstr>Channel Proteins</vt:lpstr>
      <vt:lpstr>Carrier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Transport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DONALD PALMER</cp:lastModifiedBy>
  <cp:revision>113</cp:revision>
  <dcterms:created xsi:type="dcterms:W3CDTF">2006-08-16T00:00:00Z</dcterms:created>
  <dcterms:modified xsi:type="dcterms:W3CDTF">2015-11-16T13:47:56Z</dcterms:modified>
</cp:coreProperties>
</file>