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 varScale="1">
        <p:scale>
          <a:sx n="34" d="100"/>
          <a:sy n="34" d="100"/>
        </p:scale>
        <p:origin x="-7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06107-ED13-4F2D-A913-52482119FFD4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966D2-7BC3-4F44-9E65-95FB6DE77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4853-3460-4C39-A800-EF87D33B6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DE171-E680-434A-B1DC-F73F0A6E6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3BF86-CD2A-45AE-955B-A4FF6BB49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B921A-F9CF-4B6C-A4CE-24A59BABA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F84D1-B2E6-4253-A0AD-F7CC2D6E2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F7345-40C0-4EEB-B1DA-415CC5620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04798-C778-4731-9292-CEC1C445F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06D23-D9A0-4ABC-A161-D2EA654AF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BEDC-FB1B-45A9-BC11-EE3D22765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4DBA-3D76-4EB6-947C-C773832BD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14F51-A485-425E-A577-0011A3766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AE54A-F060-4D38-82B0-29818FA5CA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wvvkGqOr-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deo.nationalgeographic.com/video/player/animals/fish-animals/bony-fish/salmon_sockey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6450" y="1574800"/>
            <a:ext cx="8547100" cy="23749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9800">
                <a:solidFill>
                  <a:srgbClr val="000000"/>
                </a:solidFill>
                <a:latin typeface="Arial" charset="0"/>
              </a:rPr>
              <a:t>FISH</a:t>
            </a:r>
            <a:r>
              <a:rPr lang="en-US" sz="8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8000">
                <a:solidFill>
                  <a:srgbClr val="000000"/>
                </a:solidFill>
                <a:latin typeface="Arial" charset="0"/>
              </a:rPr>
            </a:br>
            <a:r>
              <a:rPr lang="en-US" sz="8000">
                <a:solidFill>
                  <a:srgbClr val="000000"/>
                </a:solidFill>
                <a:latin typeface="Arial" charset="0"/>
              </a:rPr>
              <a:t>(and chordates)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508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What are Fish?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2450" y="1235075"/>
            <a:ext cx="9055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* Anything with gills, scales, and fins…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1st Fish were jawless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Devonian Period - "Age of Fishes“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70388"/>
            <a:ext cx="4413250" cy="3249612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2313" y="4706938"/>
            <a:ext cx="45672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FF0000"/>
                </a:solidFill>
                <a:latin typeface="Arial" charset="0"/>
              </a:rPr>
              <a:t>Fossil of a </a:t>
            </a:r>
            <a:r>
              <a:rPr lang="en-US" sz="2700" dirty="0" err="1">
                <a:solidFill>
                  <a:srgbClr val="FF0000"/>
                </a:solidFill>
                <a:latin typeface="Arial" charset="0"/>
              </a:rPr>
              <a:t>devonian</a:t>
            </a:r>
            <a:r>
              <a:rPr lang="en-US" sz="2700" dirty="0">
                <a:solidFill>
                  <a:srgbClr val="FF0000"/>
                </a:solidFill>
                <a:latin typeface="Arial" charset="0"/>
              </a:rPr>
              <a:t> fish with jaws and armored plates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700" u="sng" dirty="0" err="1">
                <a:solidFill>
                  <a:srgbClr val="0000FF"/>
                </a:solidFill>
                <a:latin typeface="Arial" charset="0"/>
                <a:hlinkClick r:id="rId3"/>
              </a:rPr>
              <a:t>Stethacanthus</a:t>
            </a:r>
            <a:r>
              <a:rPr lang="en-US" sz="2700" u="sng" dirty="0">
                <a:solidFill>
                  <a:srgbClr val="0000FF"/>
                </a:solidFill>
                <a:latin typeface="Arial" charset="0"/>
                <a:hlinkClick r:id="rId3"/>
              </a:rPr>
              <a:t> Tribute Video</a:t>
            </a:r>
            <a:endParaRPr lang="en-US" sz="2700" u="sng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98450" y="304800"/>
            <a:ext cx="9055100" cy="69373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Form &amp; Function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52450" y="1489075"/>
            <a:ext cx="9055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Circulation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540000"/>
            <a:ext cx="809625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138" y="422275"/>
            <a:ext cx="6605587" cy="394970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98588" y="4876800"/>
            <a:ext cx="77009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Fish have a two chambered heart – blood is passed over the gills where it picks up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50800"/>
            <a:ext cx="9055100" cy="94773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Respiration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6050" y="1390650"/>
            <a:ext cx="985996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Water passes over GILLS, oxygen is added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Some fish have gill covers – OPERCULUM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Some fish have special organs to serve as lungs (Lungfish)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275" y="4232275"/>
            <a:ext cx="4319588" cy="2881313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165600"/>
            <a:ext cx="4762500" cy="335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Excretion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 u="sng">
                <a:solidFill>
                  <a:srgbClr val="000000"/>
                </a:solidFill>
                <a:latin typeface="Arial" charset="0"/>
              </a:rPr>
              <a:t>Homeostasis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: maintaining water balance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Salt water fish tend to lose water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Fresh water fish tend to gain water</a:t>
            </a:r>
            <a:endParaRPr lang="en-US"/>
          </a:p>
          <a:p>
            <a:pPr>
              <a:lnSpc>
                <a:spcPct val="95000"/>
              </a:lnSpc>
            </a:pPr>
            <a:endParaRPr lang="en-US" sz="3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*This is why you can’t put a salt water fish in a fresh water tank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*The salmon can do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The Nervous System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Response</a:t>
            </a:r>
            <a:br>
              <a:rPr lang="en-US" sz="3600">
                <a:solidFill>
                  <a:srgbClr val="000000"/>
                </a:solidFill>
                <a:latin typeface="Arial" charset="0"/>
              </a:rPr>
            </a:br>
            <a:r>
              <a:rPr lang="en-US" sz="36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u="sng">
                <a:solidFill>
                  <a:srgbClr val="000000"/>
                </a:solidFill>
                <a:latin typeface="Arial" charset="0"/>
              </a:rPr>
              <a:t>Cerebrum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 - thinking, voluntary activities</a:t>
            </a:r>
            <a:br>
              <a:rPr lang="en-US" sz="3600">
                <a:solidFill>
                  <a:srgbClr val="000000"/>
                </a:solidFill>
                <a:latin typeface="Arial" charset="0"/>
              </a:rPr>
            </a:br>
            <a:r>
              <a:rPr lang="en-US" sz="36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u="sng">
                <a:solidFill>
                  <a:srgbClr val="000000"/>
                </a:solidFill>
                <a:latin typeface="Arial" charset="0"/>
              </a:rPr>
              <a:t>Cerebellum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 - coordination</a:t>
            </a:r>
            <a:br>
              <a:rPr lang="en-US" sz="3600">
                <a:solidFill>
                  <a:srgbClr val="000000"/>
                </a:solidFill>
                <a:latin typeface="Arial" charset="0"/>
              </a:rPr>
            </a:br>
            <a:r>
              <a:rPr lang="en-US" sz="36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u="sng">
                <a:solidFill>
                  <a:srgbClr val="000000"/>
                </a:solidFill>
                <a:latin typeface="Arial" charset="0"/>
              </a:rPr>
              <a:t>Medulla Oblongata 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- functions of internal organs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u="sng">
                <a:solidFill>
                  <a:srgbClr val="000000"/>
                </a:solidFill>
                <a:latin typeface="Arial" charset="0"/>
              </a:rPr>
              <a:t>Lateral Line System 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- senses vibrations </a:t>
            </a:r>
            <a:endParaRPr lang="en-US"/>
          </a:p>
          <a:p>
            <a:pPr>
              <a:lnSpc>
                <a:spcPct val="95000"/>
              </a:lnSpc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Other Fish Adaptations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Fish fins help stabilize the fish and propel it forward</a:t>
            </a:r>
            <a:endParaRPr lang="en-US"/>
          </a:p>
          <a:p>
            <a:pPr>
              <a:lnSpc>
                <a:spcPct val="95000"/>
              </a:lnSpc>
            </a:pPr>
            <a:endParaRPr lang="en-US" sz="3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Swim Bladder – maintains buoyancy (like a balloon)</a:t>
            </a:r>
            <a:endParaRPr lang="en-US"/>
          </a:p>
          <a:p>
            <a:pPr>
              <a:lnSpc>
                <a:spcPct val="95000"/>
              </a:lnSpc>
            </a:pPr>
            <a:endParaRPr lang="en-US" sz="36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138" y="4740275"/>
            <a:ext cx="3725862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508000"/>
            <a:ext cx="9059862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158750"/>
            <a:ext cx="7535862" cy="720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Reproduction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Spawning – fish lay eggs that are fertilized externally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Some fish bear live young</a:t>
            </a:r>
            <a:endParaRPr lang="en-US"/>
          </a:p>
          <a:p>
            <a:pPr>
              <a:lnSpc>
                <a:spcPct val="95000"/>
              </a:lnSpc>
            </a:pPr>
            <a:endParaRPr lang="en-US" sz="3600">
              <a:solidFill>
                <a:srgbClr val="000000"/>
              </a:solidFill>
              <a:latin typeface="Arial" charset="0"/>
            </a:endParaRP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Oviparous (lays eggs)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Ovoviviparous (eggs stay in mom)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Viviparous 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(babies get nourishment from mom. Ex. Humans, cats, some fish)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What is a chordate?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Members of the ANIMAL KINGDOM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and the PHYLUM CHORDATA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They have a dorsal, hollow </a:t>
            </a:r>
            <a:r>
              <a:rPr lang="en-US" sz="4000" u="sng" dirty="0">
                <a:solidFill>
                  <a:srgbClr val="000000"/>
                </a:solidFill>
                <a:latin typeface="Arial" charset="0"/>
              </a:rPr>
              <a:t>nerve cord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and a </a:t>
            </a:r>
            <a:r>
              <a:rPr lang="en-US" sz="4000" u="sng" dirty="0" smtClean="0">
                <a:solidFill>
                  <a:srgbClr val="000000"/>
                </a:solidFill>
                <a:latin typeface="Arial" charset="0"/>
              </a:rPr>
              <a:t>notochord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u="sng">
                <a:solidFill>
                  <a:srgbClr val="0000FF"/>
                </a:solidFill>
                <a:latin typeface="Arial" charset="0"/>
                <a:hlinkClick r:id="rId2"/>
              </a:rPr>
              <a:t>Salmon Video at National Geographic</a:t>
            </a:r>
            <a:endParaRPr lang="en-US" sz="4300" u="sng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727200"/>
            <a:ext cx="7307263" cy="494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Chordates have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pharyngeal pouches (become gills)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Tail - extends beyond anus</a:t>
            </a:r>
            <a:endParaRPr lang="en-US"/>
          </a:p>
          <a:p>
            <a:pPr>
              <a:lnSpc>
                <a:spcPct val="95000"/>
              </a:lnSpc>
            </a:pPr>
            <a:endParaRPr lang="en-US" sz="40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Most chordates are vertebrates (SUBPHYLUM VERTEBRATA)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100138"/>
            <a:ext cx="8469313" cy="6351587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450" y="50800"/>
            <a:ext cx="100711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100">
                <a:solidFill>
                  <a:srgbClr val="000000"/>
                </a:solidFill>
                <a:latin typeface="Arial" charset="0"/>
              </a:rPr>
              <a:t>Chordates that are NOT vertebrates: </a:t>
            </a:r>
            <a:br>
              <a:rPr lang="en-US" sz="3100">
                <a:solidFill>
                  <a:srgbClr val="000000"/>
                </a:solidFill>
                <a:latin typeface="Arial" charset="0"/>
              </a:rPr>
            </a:br>
            <a:r>
              <a:rPr lang="en-US" sz="3100">
                <a:solidFill>
                  <a:srgbClr val="000000"/>
                </a:solidFill>
                <a:latin typeface="Arial" charset="0"/>
              </a:rPr>
              <a:t>Sea Squirts or Tunicates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138" y="168275"/>
            <a:ext cx="5378450" cy="716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8000"/>
            <a:ext cx="4329113" cy="536575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1692275"/>
            <a:ext cx="4689475" cy="2371725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86450" y="304800"/>
            <a:ext cx="32972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Lancelet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608138"/>
            <a:ext cx="9578975" cy="4065587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30313" y="473075"/>
            <a:ext cx="78692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Chordate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000000"/>
                </a:solidFill>
                <a:latin typeface="Arial" charset="0"/>
              </a:rPr>
              <a:t>What is a vertebrate?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---Animals with a backbone or vertebral column (endoskeleton)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----Have spinal cord - dorsal, hollow nerve cord 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----Front end of spinal cord develops a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  <a:latin typeface="Arial" charset="0"/>
              </a:rPr>
              <a:t>Vertebrate Classes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Jawless Fish (lamprey, hagfish)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Cartilage Fish (sharks, rays…)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Bony Fish (salmon, catfish, goldfish…)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Amphibians (frogs, salamanders…)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Reptiles (lizards, turtles…)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Birds (sparrows, hawks…)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Mammals (humans, whales, cats..)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349</Words>
  <Application>Microsoft Office PowerPoint</Application>
  <PresentationFormat>Custom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FISH (and chordates)</vt:lpstr>
      <vt:lpstr>What is a chordate?</vt:lpstr>
      <vt:lpstr>Chordates have</vt:lpstr>
      <vt:lpstr>Slide 4</vt:lpstr>
      <vt:lpstr>Slide 5</vt:lpstr>
      <vt:lpstr>Slide 6</vt:lpstr>
      <vt:lpstr>Slide 7</vt:lpstr>
      <vt:lpstr>What is a vertebrate?</vt:lpstr>
      <vt:lpstr>Vertebrate Classes</vt:lpstr>
      <vt:lpstr>What are Fish?</vt:lpstr>
      <vt:lpstr>Form &amp; Function</vt:lpstr>
      <vt:lpstr>Slide 12</vt:lpstr>
      <vt:lpstr>Respiration</vt:lpstr>
      <vt:lpstr>Excretion</vt:lpstr>
      <vt:lpstr>The Nervous System</vt:lpstr>
      <vt:lpstr>Other Fish Adaptations</vt:lpstr>
      <vt:lpstr>Slide 17</vt:lpstr>
      <vt:lpstr>Slide 18</vt:lpstr>
      <vt:lpstr>Reproduction</vt:lpstr>
      <vt:lpstr>Salmon Video at National Geographic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IT Clone User</cp:lastModifiedBy>
  <cp:revision>8</cp:revision>
  <dcterms:created xsi:type="dcterms:W3CDTF">2004-05-06T09:28:21Z</dcterms:created>
  <dcterms:modified xsi:type="dcterms:W3CDTF">2011-10-24T16:04:30Z</dcterms:modified>
</cp:coreProperties>
</file>