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57" r:id="rId3"/>
    <p:sldId id="273" r:id="rId4"/>
    <p:sldId id="259" r:id="rId5"/>
    <p:sldId id="329" r:id="rId6"/>
    <p:sldId id="330" r:id="rId7"/>
    <p:sldId id="331" r:id="rId8"/>
    <p:sldId id="332" r:id="rId9"/>
    <p:sldId id="324" r:id="rId10"/>
    <p:sldId id="266" r:id="rId11"/>
    <p:sldId id="312" r:id="rId12"/>
    <p:sldId id="313" r:id="rId13"/>
    <p:sldId id="317" r:id="rId14"/>
    <p:sldId id="276" r:id="rId15"/>
    <p:sldId id="294" r:id="rId16"/>
    <p:sldId id="278" r:id="rId17"/>
    <p:sldId id="298" r:id="rId18"/>
    <p:sldId id="279" r:id="rId19"/>
    <p:sldId id="280" r:id="rId20"/>
    <p:sldId id="326" r:id="rId21"/>
    <p:sldId id="281" r:id="rId22"/>
    <p:sldId id="282" r:id="rId23"/>
    <p:sldId id="295" r:id="rId24"/>
    <p:sldId id="284" r:id="rId25"/>
    <p:sldId id="297" r:id="rId26"/>
    <p:sldId id="299" r:id="rId27"/>
    <p:sldId id="341" r:id="rId28"/>
    <p:sldId id="342" r:id="rId29"/>
    <p:sldId id="296" r:id="rId3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FF00"/>
    <a:srgbClr val="CC0000"/>
    <a:srgbClr val="FF9900"/>
    <a:srgbClr val="CC3399"/>
    <a:srgbClr val="0033CC"/>
    <a:srgbClr val="FF33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64" autoAdjust="0"/>
  </p:normalViewPr>
  <p:slideViewPr>
    <p:cSldViewPr>
      <p:cViewPr varScale="1">
        <p:scale>
          <a:sx n="68" d="100"/>
          <a:sy n="68" d="100"/>
        </p:scale>
        <p:origin x="124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3B6A6A8-5CF4-4493-B527-18BF5812551D}" type="datetimeFigureOut">
              <a:rPr lang="en-US" smtClean="0"/>
              <a:pPr/>
              <a:t>10/17/2016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AC00E8D-C02E-4BAE-81DF-41B0C158EE7C}" type="slidenum">
              <a:rPr lang="en-US" smtClean="0"/>
              <a:pPr/>
              <a:t>‹#›</a:t>
            </a:fld>
            <a:endParaRPr lang="en-US"/>
          </a:p>
        </p:txBody>
      </p:sp>
    </p:spTree>
    <p:extLst>
      <p:ext uri="{BB962C8B-B14F-4D97-AF65-F5344CB8AC3E}">
        <p14:creationId xmlns:p14="http://schemas.microsoft.com/office/powerpoint/2010/main" val="2908970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dirty="0"/>
            </a:lvl1pPr>
          </a:lstStyle>
          <a:p>
            <a:pPr>
              <a:defRPr/>
            </a:pPr>
            <a:endParaRPr lang="en-US"/>
          </a:p>
        </p:txBody>
      </p:sp>
      <p:sp>
        <p:nvSpPr>
          <p:cNvPr id="21507"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dirty="0"/>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dirty="0"/>
            </a:lvl1pPr>
          </a:lstStyle>
          <a:p>
            <a:pPr>
              <a:defRPr/>
            </a:pPr>
            <a:endParaRPr lang="en-US"/>
          </a:p>
        </p:txBody>
      </p:sp>
      <p:sp>
        <p:nvSpPr>
          <p:cNvPr id="2151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6F6048C2-8BFA-458B-8FD0-9438DCAA1D72}" type="slidenum">
              <a:rPr lang="en-US"/>
              <a:pPr>
                <a:defRPr/>
              </a:pPr>
              <a:t>‹#›</a:t>
            </a:fld>
            <a:endParaRPr lang="en-US" dirty="0"/>
          </a:p>
        </p:txBody>
      </p:sp>
    </p:spTree>
    <p:extLst>
      <p:ext uri="{BB962C8B-B14F-4D97-AF65-F5344CB8AC3E}">
        <p14:creationId xmlns:p14="http://schemas.microsoft.com/office/powerpoint/2010/main" val="3492246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F242636-B90B-4014-8181-B2DFED4908F8}" type="slidenum">
              <a:rPr lang="en-US" smtClean="0"/>
              <a:pPr/>
              <a:t>1</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93064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E799A6E0-D8A6-401E-ABF9-F9FFC971C9DC}" type="slidenum">
              <a:rPr lang="en-US" smtClean="0"/>
              <a:pPr/>
              <a:t>10</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t>Although several species may share a habitat they each have their own niche.  A niche is a very narrow range where a species fits within a habitat. </a:t>
            </a:r>
          </a:p>
        </p:txBody>
      </p:sp>
    </p:spTree>
    <p:extLst>
      <p:ext uri="{BB962C8B-B14F-4D97-AF65-F5344CB8AC3E}">
        <p14:creationId xmlns:p14="http://schemas.microsoft.com/office/powerpoint/2010/main" val="3320294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F0C31C5-A31D-44FE-B3CB-89288B6A9FBE}" type="slidenum">
              <a:rPr lang="en-US" smtClean="0"/>
              <a:pPr/>
              <a:t>11</a:t>
            </a:fld>
            <a:endParaRPr lang="en-US" smtClean="0"/>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Although several species may share a habitat they each have their own niche.  A niche is a very narrow range where a species fits within a habitat. </a:t>
            </a:r>
          </a:p>
        </p:txBody>
      </p:sp>
    </p:spTree>
    <p:extLst>
      <p:ext uri="{BB962C8B-B14F-4D97-AF65-F5344CB8AC3E}">
        <p14:creationId xmlns:p14="http://schemas.microsoft.com/office/powerpoint/2010/main" val="972014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7A50D43-A354-498B-9C48-4405F7F319F0}" type="slidenum">
              <a:rPr lang="en-US" smtClean="0"/>
              <a:pPr/>
              <a:t>12</a:t>
            </a:fld>
            <a:endParaRPr lang="en-US" smtClean="0"/>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Although several species may share a habitat they each have their own niche.  A niche is a very narrow range where a species fits within a habitat. </a:t>
            </a:r>
          </a:p>
        </p:txBody>
      </p:sp>
    </p:spTree>
    <p:extLst>
      <p:ext uri="{BB962C8B-B14F-4D97-AF65-F5344CB8AC3E}">
        <p14:creationId xmlns:p14="http://schemas.microsoft.com/office/powerpoint/2010/main" val="1904808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D8DAE2BB-89FE-4B75-8C02-F931319B9EC0}" type="slidenum">
              <a:rPr lang="en-US" smtClean="0"/>
              <a:pPr/>
              <a:t>13</a:t>
            </a:fld>
            <a:endParaRPr lang="en-US" smtClean="0"/>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How do they trap the sun’s energy?  Through what process? What is that process similar to in animal cells?  </a:t>
            </a:r>
          </a:p>
        </p:txBody>
      </p:sp>
    </p:spTree>
    <p:extLst>
      <p:ext uri="{BB962C8B-B14F-4D97-AF65-F5344CB8AC3E}">
        <p14:creationId xmlns:p14="http://schemas.microsoft.com/office/powerpoint/2010/main" val="3860824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FE2E285-A090-4920-AFEB-7EAC53AC975B}" type="slidenum">
              <a:rPr lang="en-US" smtClean="0"/>
              <a:pPr/>
              <a:t>14</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t>How do they trap the sun’s energy?  Through what process? What is that process similar to in animal cells?  </a:t>
            </a:r>
          </a:p>
        </p:txBody>
      </p:sp>
    </p:spTree>
    <p:extLst>
      <p:ext uri="{BB962C8B-B14F-4D97-AF65-F5344CB8AC3E}">
        <p14:creationId xmlns:p14="http://schemas.microsoft.com/office/powerpoint/2010/main" val="2374963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39DC984-A0B4-412F-B89E-5B8B8733FAB7}" type="slidenum">
              <a:rPr lang="en-US" smtClean="0"/>
              <a:pPr/>
              <a:t>15</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mtClean="0"/>
              <a:t>Energy moves up the food chain through the producer/consumer relationship.</a:t>
            </a:r>
          </a:p>
        </p:txBody>
      </p:sp>
    </p:spTree>
    <p:extLst>
      <p:ext uri="{BB962C8B-B14F-4D97-AF65-F5344CB8AC3E}">
        <p14:creationId xmlns:p14="http://schemas.microsoft.com/office/powerpoint/2010/main" val="218875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3CC9DBF-83E3-4940-A7AC-E67B4C35DE56}" type="slidenum">
              <a:rPr lang="en-US" smtClean="0"/>
              <a:pPr/>
              <a:t>16</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t>Herbivores are the 1</a:t>
            </a:r>
            <a:r>
              <a:rPr lang="en-US" baseline="30000" smtClean="0"/>
              <a:t>st</a:t>
            </a:r>
            <a:r>
              <a:rPr lang="en-US" smtClean="0"/>
              <a:t> step up the food chain, they eat the producers</a:t>
            </a:r>
          </a:p>
        </p:txBody>
      </p:sp>
    </p:spTree>
    <p:extLst>
      <p:ext uri="{BB962C8B-B14F-4D97-AF65-F5344CB8AC3E}">
        <p14:creationId xmlns:p14="http://schemas.microsoft.com/office/powerpoint/2010/main" val="698467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B35373BC-20E1-4ACF-BD14-1741D22F22FA}" type="slidenum">
              <a:rPr lang="en-US" smtClean="0"/>
              <a:pPr/>
              <a:t>17</a:t>
            </a:fld>
            <a:endParaRPr lang="en-US" smtClean="0"/>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Scavengers are a type of carnivore that eat dead animals, or carrion.  Vultures, hyenas, crabs, deep sea fish-talk about distance from the sun and must eat the dead things that sink to the bottom, bottom feeders</a:t>
            </a:r>
          </a:p>
        </p:txBody>
      </p:sp>
    </p:spTree>
    <p:extLst>
      <p:ext uri="{BB962C8B-B14F-4D97-AF65-F5344CB8AC3E}">
        <p14:creationId xmlns:p14="http://schemas.microsoft.com/office/powerpoint/2010/main" val="461893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07DB852-55F3-41BE-8471-EC1A82C227E4}" type="slidenum">
              <a:rPr lang="en-US" smtClean="0"/>
              <a:pPr/>
              <a:t>18</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t>Scavengers are a type of carnivore that eat dead animals, or carrion.  Vultures, hyenas, crabs, deep sea fish-talk about distance from the sun and must eat the dead things that sink to the bottom, bottom feeders</a:t>
            </a:r>
          </a:p>
        </p:txBody>
      </p:sp>
    </p:spTree>
    <p:extLst>
      <p:ext uri="{BB962C8B-B14F-4D97-AF65-F5344CB8AC3E}">
        <p14:creationId xmlns:p14="http://schemas.microsoft.com/office/powerpoint/2010/main" val="3860990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337CE5C9-15D8-4EE4-887B-CA3247348168}" type="slidenum">
              <a:rPr lang="en-US" smtClean="0"/>
              <a:pPr/>
              <a:t>19</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smtClean="0"/>
              <a:t>Humans and bears are omnivores but a large and important subset of omnivores are the decomposers.  They breakdown dead producers and release the energy back into circulation.</a:t>
            </a:r>
          </a:p>
        </p:txBody>
      </p:sp>
    </p:spTree>
    <p:extLst>
      <p:ext uri="{BB962C8B-B14F-4D97-AF65-F5344CB8AC3E}">
        <p14:creationId xmlns:p14="http://schemas.microsoft.com/office/powerpoint/2010/main" val="484067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7ED2890-42FC-47A6-A60F-93C21509FDAC}" type="slidenum">
              <a:rPr lang="en-US" smtClean="0"/>
              <a:pPr/>
              <a:t>2</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t>What do you think about when I say ecology? Recycling? Acid rain?</a:t>
            </a:r>
          </a:p>
        </p:txBody>
      </p:sp>
    </p:spTree>
    <p:extLst>
      <p:ext uri="{BB962C8B-B14F-4D97-AF65-F5344CB8AC3E}">
        <p14:creationId xmlns:p14="http://schemas.microsoft.com/office/powerpoint/2010/main" val="1640298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8C616F2D-2909-4B83-8095-02A506F09CCB}" type="slidenum">
              <a:rPr lang="en-US" smtClean="0"/>
              <a:pPr/>
              <a:t>20</a:t>
            </a:fld>
            <a:endParaRPr lang="en-US" smtClean="0"/>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Humans and bears are omnivores but a large and important subset of omnivores are the decomposers.  They breakdown dead producers and release the energy back into circulation.</a:t>
            </a:r>
          </a:p>
        </p:txBody>
      </p:sp>
    </p:spTree>
    <p:extLst>
      <p:ext uri="{BB962C8B-B14F-4D97-AF65-F5344CB8AC3E}">
        <p14:creationId xmlns:p14="http://schemas.microsoft.com/office/powerpoint/2010/main" val="3660685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5E3BF06-2A71-4C8E-A93B-C85072F022B2}" type="slidenum">
              <a:rPr lang="en-US" smtClean="0"/>
              <a:pPr/>
              <a:t>21</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smtClean="0"/>
              <a:t>Cleaning shrimp</a:t>
            </a:r>
          </a:p>
        </p:txBody>
      </p:sp>
    </p:spTree>
    <p:extLst>
      <p:ext uri="{BB962C8B-B14F-4D97-AF65-F5344CB8AC3E}">
        <p14:creationId xmlns:p14="http://schemas.microsoft.com/office/powerpoint/2010/main" val="1312437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4C2021AA-C528-452E-9EC1-AA158090114F}" type="slidenum">
              <a:rPr lang="en-US" smtClean="0"/>
              <a:pPr/>
              <a:t>22</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60708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7556318-3C70-4816-B0F4-C79E3FA7AB6A}" type="slidenum">
              <a:rPr lang="en-US" smtClean="0"/>
              <a:pPr/>
              <a:t>23</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mtClean="0"/>
              <a:t>You can see here that this polar bear is no longer white.  </a:t>
            </a:r>
          </a:p>
        </p:txBody>
      </p:sp>
    </p:spTree>
    <p:extLst>
      <p:ext uri="{BB962C8B-B14F-4D97-AF65-F5344CB8AC3E}">
        <p14:creationId xmlns:p14="http://schemas.microsoft.com/office/powerpoint/2010/main" val="3939143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B1AB40D8-30D3-42DD-98D7-785CCAD536B2}" type="slidenum">
              <a:rPr lang="en-US" smtClean="0"/>
              <a:pPr/>
              <a:t>24</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08059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2AF894DB-6EC3-415E-96B7-D8E9FFBAF449}" type="slidenum">
              <a:rPr lang="en-US" smtClean="0"/>
              <a:pPr/>
              <a:t>25</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20578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74B85EE9-AF5D-48E1-8211-516F582D0733}" type="slidenum">
              <a:rPr lang="en-US" smtClean="0"/>
              <a:pPr/>
              <a:t>26</a:t>
            </a:fld>
            <a:endParaRPr lang="en-US" smtClean="0"/>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charset="0"/>
                <a:cs typeface="Arial" charset="0"/>
              </a:rPr>
              <a:t>The </a:t>
            </a:r>
            <a:r>
              <a:rPr lang="en-US" b="1" smtClean="0">
                <a:solidFill>
                  <a:srgbClr val="F80018"/>
                </a:solidFill>
                <a:latin typeface="Arial" charset="0"/>
                <a:cs typeface="Arial" charset="0"/>
              </a:rPr>
              <a:t>Egyptian plover</a:t>
            </a:r>
            <a:r>
              <a:rPr lang="en-US" smtClean="0">
                <a:latin typeface="Arial" charset="0"/>
                <a:cs typeface="Arial" charset="0"/>
              </a:rPr>
              <a:t> takes insects from the backs of buffaloes, giraffes and rhinos. The plover has also been observed taking leeches from the open mouths of crocodiles! In this association the plover receives a supply of food and the other animal rids itself of unwelcome pests</a:t>
            </a:r>
          </a:p>
          <a:p>
            <a:pPr eaLnBrk="1" hangingPunct="1"/>
            <a:endParaRPr lang="en-US" smtClean="0"/>
          </a:p>
        </p:txBody>
      </p:sp>
    </p:spTree>
    <p:extLst>
      <p:ext uri="{BB962C8B-B14F-4D97-AF65-F5344CB8AC3E}">
        <p14:creationId xmlns:p14="http://schemas.microsoft.com/office/powerpoint/2010/main" val="1808434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585EBC15-738B-456B-880D-2530A2003E60}" type="slidenum">
              <a:rPr lang="en-US" smtClean="0"/>
              <a:pPr/>
              <a:t>27</a:t>
            </a:fld>
            <a:endParaRPr lang="en-US" smtClean="0"/>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charset="0"/>
                <a:cs typeface="Arial" charset="0"/>
              </a:rPr>
              <a:t>The </a:t>
            </a:r>
            <a:r>
              <a:rPr lang="en-US" b="1" smtClean="0">
                <a:solidFill>
                  <a:srgbClr val="F80018"/>
                </a:solidFill>
                <a:latin typeface="Arial" charset="0"/>
                <a:cs typeface="Arial" charset="0"/>
              </a:rPr>
              <a:t>Egyptian plover</a:t>
            </a:r>
            <a:r>
              <a:rPr lang="en-US" smtClean="0">
                <a:latin typeface="Arial" charset="0"/>
                <a:cs typeface="Arial" charset="0"/>
              </a:rPr>
              <a:t> takes insects from the backs of buffaloes, giraffes and rhinos. The plover has also been observed taking leeches from the open mouths of crocodiles! In this association the plover receives a supply of food and the other animal rids itself of unwelcome pests</a:t>
            </a:r>
          </a:p>
          <a:p>
            <a:pPr eaLnBrk="1" hangingPunct="1"/>
            <a:endParaRPr lang="en-US" smtClean="0"/>
          </a:p>
        </p:txBody>
      </p:sp>
    </p:spTree>
    <p:extLst>
      <p:ext uri="{BB962C8B-B14F-4D97-AF65-F5344CB8AC3E}">
        <p14:creationId xmlns:p14="http://schemas.microsoft.com/office/powerpoint/2010/main" val="768248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AC7C0451-69EF-465F-BD70-15AD06055805}" type="slidenum">
              <a:rPr lang="en-US" smtClean="0"/>
              <a:pPr/>
              <a:t>28</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10403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051A1870-A29E-434F-8AA3-1A3523B13F0D}" type="slidenum">
              <a:rPr lang="en-US" smtClean="0"/>
              <a:pPr/>
              <a:t>29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25876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4261F74-F2D4-4038-93EA-94FA716CC6D8}" type="slidenum">
              <a:rPr lang="en-US" smtClean="0"/>
              <a:pPr/>
              <a:t>3</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t>When I say environment you think what—weather. Well Ok but it it much more than that</a:t>
            </a:r>
          </a:p>
        </p:txBody>
      </p:sp>
    </p:spTree>
    <p:extLst>
      <p:ext uri="{BB962C8B-B14F-4D97-AF65-F5344CB8AC3E}">
        <p14:creationId xmlns:p14="http://schemas.microsoft.com/office/powerpoint/2010/main" val="515778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97F0AEE-0B00-43ED-9D1E-947E4C459E1D}" type="slidenum">
              <a:rPr lang="en-US" smtClean="0"/>
              <a:pPr/>
              <a:t>4</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t>Just like with classification, ecology is hierarchal.  Each level builds on itself and they fit together like nesting boxes.</a:t>
            </a:r>
          </a:p>
        </p:txBody>
      </p:sp>
    </p:spTree>
    <p:extLst>
      <p:ext uri="{BB962C8B-B14F-4D97-AF65-F5344CB8AC3E}">
        <p14:creationId xmlns:p14="http://schemas.microsoft.com/office/powerpoint/2010/main" val="3459454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BE91415-20B5-492A-8107-A718B63E8253}" type="slidenum">
              <a:rPr lang="en-US" smtClean="0"/>
              <a:pPr/>
              <a:t>5</a:t>
            </a:fld>
            <a:endParaRPr lang="en-US" smtClean="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The lowest level is the individual. The organism. Here we see a salmon and a bear as examples of organisms.  REMINDER: organisms die, species go extinct</a:t>
            </a:r>
          </a:p>
        </p:txBody>
      </p:sp>
    </p:spTree>
    <p:extLst>
      <p:ext uri="{BB962C8B-B14F-4D97-AF65-F5344CB8AC3E}">
        <p14:creationId xmlns:p14="http://schemas.microsoft.com/office/powerpoint/2010/main" val="2512358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417B3BE-DBCD-409A-9DB4-996D164C5216}" type="slidenum">
              <a:rPr lang="en-US" smtClean="0"/>
              <a:pPr/>
              <a:t>6</a:t>
            </a:fld>
            <a:endParaRPr lang="en-US" smtClean="0"/>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The next level is a population.  A population consists of a single species living together and breeding.  Give me an example of a population. Ex. large mouth bass living in Lake Meade.  Beetles living under the same log.  Here we have salmon spwning and two bears fishing.</a:t>
            </a:r>
          </a:p>
        </p:txBody>
      </p:sp>
    </p:spTree>
    <p:extLst>
      <p:ext uri="{BB962C8B-B14F-4D97-AF65-F5344CB8AC3E}">
        <p14:creationId xmlns:p14="http://schemas.microsoft.com/office/powerpoint/2010/main" val="2913804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CB08931-463B-412C-B403-10F77289EA4A}" type="slidenum">
              <a:rPr lang="en-US" smtClean="0"/>
              <a:pPr/>
              <a:t>7</a:t>
            </a:fld>
            <a:endParaRPr lang="en-US" smtClean="0"/>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Next level is a community which is several populations living together and depending on each other. What does interdependent mean? An example of a community is shown here with the bear and the salmon.  They both live in a common environment and the bear needs the fish for food?  How does the salmon need the bear?</a:t>
            </a:r>
          </a:p>
        </p:txBody>
      </p:sp>
    </p:spTree>
    <p:extLst>
      <p:ext uri="{BB962C8B-B14F-4D97-AF65-F5344CB8AC3E}">
        <p14:creationId xmlns:p14="http://schemas.microsoft.com/office/powerpoint/2010/main" val="3018025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8B5FD55-3098-40B7-8CC1-66B317F07453}" type="slidenum">
              <a:rPr lang="en-US" smtClean="0"/>
              <a:pPr/>
              <a:t>8</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65199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7BD59CE-4822-4127-A5FD-51886826AD08}" type="slidenum">
              <a:rPr lang="en-US" smtClean="0"/>
              <a:pPr/>
              <a:t>9</a:t>
            </a:fld>
            <a:endParaRPr lang="en-US" smtClean="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Lets review. Organisms make up populations, populations make up communities, communities and abiotic factors make up ecosystems, and all of the ecosystems make up the biosphere.  From one to many and each depending on the other.</a:t>
            </a:r>
          </a:p>
        </p:txBody>
      </p:sp>
    </p:spTree>
    <p:extLst>
      <p:ext uri="{BB962C8B-B14F-4D97-AF65-F5344CB8AC3E}">
        <p14:creationId xmlns:p14="http://schemas.microsoft.com/office/powerpoint/2010/main" val="1793669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4BB577-2659-4B7F-B2F7-CB437CF192B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BB72C-AB26-4727-A572-025642C6F50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BFD208-7F12-4410-9DF8-69D65793166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A6D59B-DCD3-47B7-9507-32A31F12B1B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632610-AF57-4878-95C9-6819D6872CB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C40E25-BAA8-4845-92D7-9C313D22A39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6BB177F-BF0D-4C8B-8860-FC0F9D827D4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64FEF76-325B-432C-BE75-6FD655F2995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835293-6793-4DDD-88A4-BEF667BB894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CCC865-8D6D-471B-B3A7-D1B59B5AF57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955940-1E28-4D52-ACF7-B0B4879551D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0E7B1A3-B2DC-4056-9096-7B19B3B41C3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0" y="1676400"/>
            <a:ext cx="3505200" cy="1143000"/>
          </a:xfrm>
        </p:spPr>
        <p:txBody>
          <a:bodyPr/>
          <a:lstStyle/>
          <a:p>
            <a:pPr eaLnBrk="1" hangingPunct="1"/>
            <a:r>
              <a:rPr lang="en-US" b="1" dirty="0" smtClean="0">
                <a:solidFill>
                  <a:schemeClr val="bg1"/>
                </a:solidFill>
                <a:latin typeface="Comic Sans MS" pitchFamily="66" charset="0"/>
              </a:rPr>
              <a:t>        </a:t>
            </a:r>
            <a:r>
              <a:rPr lang="en-US" sz="7200" b="1" dirty="0" smtClean="0">
                <a:solidFill>
                  <a:schemeClr val="bg1"/>
                </a:solidFill>
                <a:latin typeface="Comic Sans MS" pitchFamily="66" charset="0"/>
              </a:rPr>
              <a:t>Ecology</a:t>
            </a:r>
          </a:p>
        </p:txBody>
      </p:sp>
      <p:pic>
        <p:nvPicPr>
          <p:cNvPr id="2051" name="Picture 5" descr="http://www.wildernessclassroom.com/www/schoolhouse/rainforest_library/animal_images/toucan.jpg"/>
          <p:cNvPicPr>
            <a:picLocks noChangeAspect="1" noChangeArrowheads="1"/>
          </p:cNvPicPr>
          <p:nvPr/>
        </p:nvPicPr>
        <p:blipFill>
          <a:blip r:embed="rId3" cstate="print"/>
          <a:srcRect/>
          <a:stretch>
            <a:fillRect/>
          </a:stretch>
        </p:blipFill>
        <p:spPr bwMode="auto">
          <a:xfrm>
            <a:off x="457200" y="381000"/>
            <a:ext cx="4818063" cy="6164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strips(downLeft)">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2050"/>
                                        </p:tgtEl>
                                        <p:attrNameLst>
                                          <p:attrName>style.visibility</p:attrName>
                                        </p:attrNameLst>
                                      </p:cBhvr>
                                      <p:to>
                                        <p:strVal val="visible"/>
                                      </p:to>
                                    </p:set>
                                    <p:animEffect transition="in" filter="fade">
                                      <p:cBhvr>
                                        <p:cTn id="12" dur="2000"/>
                                        <p:tgtEl>
                                          <p:spTgt spid="2050"/>
                                        </p:tgtEl>
                                      </p:cBhvr>
                                    </p:animEffect>
                                    <p:anim calcmode="lin" valueType="num">
                                      <p:cBhvr>
                                        <p:cTn id="13" dur="2000" fill="hold"/>
                                        <p:tgtEl>
                                          <p:spTgt spid="2050"/>
                                        </p:tgtEl>
                                        <p:attrNameLst>
                                          <p:attrName>ppt_w</p:attrName>
                                        </p:attrNameLst>
                                      </p:cBhvr>
                                      <p:tavLst>
                                        <p:tav tm="0" fmla="#ppt_w*sin(2.5*pi*$)">
                                          <p:val>
                                            <p:fltVal val="0"/>
                                          </p:val>
                                        </p:tav>
                                        <p:tav tm="100000">
                                          <p:val>
                                            <p:fltVal val="1"/>
                                          </p:val>
                                        </p:tav>
                                      </p:tavLst>
                                    </p:anim>
                                    <p:anim calcmode="lin" valueType="num">
                                      <p:cBhvr>
                                        <p:cTn id="14"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762000" y="609600"/>
            <a:ext cx="7696200" cy="914400"/>
          </a:xfrm>
        </p:spPr>
        <p:txBody>
          <a:bodyPr/>
          <a:lstStyle/>
          <a:p>
            <a:pPr algn="ctr" eaLnBrk="1" hangingPunct="1">
              <a:buFontTx/>
              <a:buNone/>
            </a:pPr>
            <a:r>
              <a:rPr lang="en-US" sz="4800" b="1" dirty="0" smtClean="0">
                <a:solidFill>
                  <a:srgbClr val="FFFF00"/>
                </a:solidFill>
                <a:latin typeface="Comic Sans MS" pitchFamily="66" charset="0"/>
              </a:rPr>
              <a:t>Habitat vs. Niche</a:t>
            </a:r>
            <a:r>
              <a:rPr lang="en-US" b="1" dirty="0" smtClean="0">
                <a:solidFill>
                  <a:schemeClr val="bg1"/>
                </a:solidFill>
                <a:latin typeface="Comic Sans MS" pitchFamily="66" charset="0"/>
              </a:rPr>
              <a:t>	</a:t>
            </a:r>
          </a:p>
        </p:txBody>
      </p:sp>
      <p:sp>
        <p:nvSpPr>
          <p:cNvPr id="11267" name="Text Box 6"/>
          <p:cNvSpPr txBox="1">
            <a:spLocks noChangeArrowheads="1"/>
          </p:cNvSpPr>
          <p:nvPr/>
        </p:nvSpPr>
        <p:spPr bwMode="auto">
          <a:xfrm>
            <a:off x="685800" y="1905000"/>
            <a:ext cx="8001000" cy="3416300"/>
          </a:xfrm>
          <a:prstGeom prst="rect">
            <a:avLst/>
          </a:prstGeom>
          <a:noFill/>
          <a:ln w="9525">
            <a:noFill/>
            <a:miter lim="800000"/>
            <a:headEnd/>
            <a:tailEnd/>
          </a:ln>
        </p:spPr>
        <p:txBody>
          <a:bodyPr>
            <a:spAutoFit/>
          </a:bodyPr>
          <a:lstStyle/>
          <a:p>
            <a:pPr>
              <a:lnSpc>
                <a:spcPct val="90000"/>
              </a:lnSpc>
              <a:spcBef>
                <a:spcPct val="20000"/>
              </a:spcBef>
            </a:pPr>
            <a:r>
              <a:rPr lang="en-US" sz="3600" b="1" dirty="0">
                <a:solidFill>
                  <a:srgbClr val="FFFF00"/>
                </a:solidFill>
                <a:latin typeface="Comic Sans MS" pitchFamily="66" charset="0"/>
              </a:rPr>
              <a:t>Niche</a:t>
            </a:r>
            <a:r>
              <a:rPr lang="en-US" sz="3600" b="1" dirty="0">
                <a:solidFill>
                  <a:schemeClr val="bg1"/>
                </a:solidFill>
                <a:latin typeface="Comic Sans MS" pitchFamily="66" charset="0"/>
              </a:rPr>
              <a:t> -</a:t>
            </a:r>
            <a:r>
              <a:rPr lang="en-US" sz="3600" b="1" dirty="0">
                <a:solidFill>
                  <a:schemeClr val="accent1"/>
                </a:solidFill>
                <a:latin typeface="Comic Sans MS" pitchFamily="66" charset="0"/>
              </a:rPr>
              <a:t> </a:t>
            </a:r>
            <a:r>
              <a:rPr lang="en-US" sz="3600" b="1" dirty="0">
                <a:solidFill>
                  <a:schemeClr val="bg1"/>
                </a:solidFill>
                <a:latin typeface="Comic Sans MS" pitchFamily="66" charset="0"/>
              </a:rPr>
              <a:t>the role a species plays in a community; its total way of life</a:t>
            </a:r>
          </a:p>
          <a:p>
            <a:pPr>
              <a:lnSpc>
                <a:spcPct val="90000"/>
              </a:lnSpc>
              <a:spcBef>
                <a:spcPct val="20000"/>
              </a:spcBef>
            </a:pPr>
            <a:endParaRPr lang="en-US" sz="3600" b="1" dirty="0">
              <a:solidFill>
                <a:schemeClr val="bg1"/>
              </a:solidFill>
              <a:latin typeface="Comic Sans MS" pitchFamily="66" charset="0"/>
            </a:endParaRPr>
          </a:p>
          <a:p>
            <a:pPr>
              <a:lnSpc>
                <a:spcPct val="90000"/>
              </a:lnSpc>
              <a:spcBef>
                <a:spcPct val="20000"/>
              </a:spcBef>
            </a:pPr>
            <a:r>
              <a:rPr lang="en-US" sz="3600" b="1" dirty="0">
                <a:solidFill>
                  <a:srgbClr val="FFFF00"/>
                </a:solidFill>
                <a:latin typeface="Comic Sans MS" pitchFamily="66" charset="0"/>
              </a:rPr>
              <a:t>Habitat</a:t>
            </a:r>
            <a:r>
              <a:rPr lang="en-US" sz="3600" b="1" dirty="0">
                <a:solidFill>
                  <a:schemeClr val="bg1"/>
                </a:solidFill>
                <a:latin typeface="Comic Sans MS" pitchFamily="66" charset="0"/>
              </a:rPr>
              <a:t>- the place in which an organism lives out its life</a:t>
            </a:r>
          </a:p>
          <a:p>
            <a:pPr>
              <a:lnSpc>
                <a:spcPct val="90000"/>
              </a:lnSpc>
              <a:spcBef>
                <a:spcPct val="20000"/>
              </a:spcBef>
            </a:pPr>
            <a:endParaRPr lang="en-US" sz="3600" b="1"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plus(in)">
                                      <p:cBhvr>
                                        <p:cTn id="7" dur="2000"/>
                                        <p:tgtEl>
                                          <p:spTgt spid="11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12" dur="500"/>
                                        <p:tgtEl>
                                          <p:spTgt spid="112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wheel(4)">
                                      <p:cBhvr>
                                        <p:cTn id="17" dur="20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762000" y="609600"/>
            <a:ext cx="7696200" cy="914400"/>
          </a:xfrm>
        </p:spPr>
        <p:txBody>
          <a:bodyPr/>
          <a:lstStyle/>
          <a:p>
            <a:pPr algn="ctr" eaLnBrk="1" hangingPunct="1">
              <a:buFontTx/>
              <a:buNone/>
            </a:pPr>
            <a:r>
              <a:rPr lang="en-US" sz="4400" b="1" dirty="0" smtClean="0">
                <a:solidFill>
                  <a:srgbClr val="FFFF00"/>
                </a:solidFill>
                <a:latin typeface="Comic Sans MS" pitchFamily="66" charset="0"/>
              </a:rPr>
              <a:t>Habitat vs. Niche</a:t>
            </a:r>
            <a:r>
              <a:rPr lang="en-US" sz="2800" b="1" dirty="0" smtClean="0">
                <a:solidFill>
                  <a:srgbClr val="FFFF00"/>
                </a:solidFill>
                <a:latin typeface="Comic Sans MS" pitchFamily="66" charset="0"/>
              </a:rPr>
              <a:t>	</a:t>
            </a:r>
          </a:p>
        </p:txBody>
      </p:sp>
      <p:sp>
        <p:nvSpPr>
          <p:cNvPr id="12291" name="Text Box 3"/>
          <p:cNvSpPr txBox="1">
            <a:spLocks noChangeArrowheads="1"/>
          </p:cNvSpPr>
          <p:nvPr/>
        </p:nvSpPr>
        <p:spPr bwMode="auto">
          <a:xfrm>
            <a:off x="762000" y="1676400"/>
            <a:ext cx="7620000" cy="4260850"/>
          </a:xfrm>
          <a:prstGeom prst="rect">
            <a:avLst/>
          </a:prstGeom>
          <a:noFill/>
          <a:ln w="9525">
            <a:noFill/>
            <a:miter lim="800000"/>
            <a:headEnd/>
            <a:tailEnd/>
          </a:ln>
        </p:spPr>
        <p:txBody>
          <a:bodyPr>
            <a:spAutoFit/>
          </a:bodyPr>
          <a:lstStyle/>
          <a:p>
            <a:pPr>
              <a:lnSpc>
                <a:spcPct val="90000"/>
              </a:lnSpc>
              <a:spcBef>
                <a:spcPct val="20000"/>
              </a:spcBef>
            </a:pPr>
            <a:r>
              <a:rPr lang="en-US" sz="3600" b="1" dirty="0">
                <a:solidFill>
                  <a:schemeClr val="bg1"/>
                </a:solidFill>
                <a:latin typeface="Comic Sans MS" pitchFamily="66" charset="0"/>
              </a:rPr>
              <a:t>A niche is determined by the tolerance limitations of an organism, or a limiting factor.  </a:t>
            </a:r>
          </a:p>
          <a:p>
            <a:pPr>
              <a:lnSpc>
                <a:spcPct val="90000"/>
              </a:lnSpc>
              <a:spcBef>
                <a:spcPct val="20000"/>
              </a:spcBef>
            </a:pPr>
            <a:endParaRPr lang="en-US" sz="3600" b="1" dirty="0">
              <a:solidFill>
                <a:schemeClr val="bg1"/>
              </a:solidFill>
              <a:latin typeface="Comic Sans MS" pitchFamily="66" charset="0"/>
            </a:endParaRPr>
          </a:p>
          <a:p>
            <a:pPr>
              <a:lnSpc>
                <a:spcPct val="90000"/>
              </a:lnSpc>
              <a:spcBef>
                <a:spcPct val="20000"/>
              </a:spcBef>
            </a:pPr>
            <a:r>
              <a:rPr lang="en-US" sz="3600" b="1" dirty="0">
                <a:solidFill>
                  <a:srgbClr val="FFFF00"/>
                </a:solidFill>
                <a:latin typeface="Comic Sans MS" pitchFamily="66" charset="0"/>
              </a:rPr>
              <a:t>Limiting factor-</a:t>
            </a:r>
            <a:r>
              <a:rPr lang="en-US" sz="3600" b="1" dirty="0">
                <a:solidFill>
                  <a:schemeClr val="bg1"/>
                </a:solidFill>
                <a:latin typeface="Comic Sans MS" pitchFamily="66" charset="0"/>
              </a:rPr>
              <a:t> any biotic or </a:t>
            </a:r>
            <a:r>
              <a:rPr lang="en-US" sz="3600" b="1" dirty="0" err="1">
                <a:solidFill>
                  <a:schemeClr val="bg1"/>
                </a:solidFill>
                <a:latin typeface="Comic Sans MS" pitchFamily="66" charset="0"/>
              </a:rPr>
              <a:t>abiotic</a:t>
            </a:r>
            <a:r>
              <a:rPr lang="en-US" sz="3600" b="1" dirty="0">
                <a:solidFill>
                  <a:schemeClr val="bg1"/>
                </a:solidFill>
                <a:latin typeface="Comic Sans MS" pitchFamily="66" charset="0"/>
              </a:rPr>
              <a:t> factor that restricts the existence of organisms in a specific environment.</a:t>
            </a:r>
            <a:r>
              <a:rPr lang="en-US" sz="3600" dirty="0">
                <a:solidFill>
                  <a:schemeClr val="bg1"/>
                </a:solidFill>
                <a:latin typeface="Comic Sans MS"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plus(in)">
                                      <p:cBhvr>
                                        <p:cTn id="7" dur="2000"/>
                                        <p:tgtEl>
                                          <p:spTgt spid="122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wedge">
                                      <p:cBhvr>
                                        <p:cTn id="12" dur="2000"/>
                                        <p:tgtEl>
                                          <p:spTgt spid="122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wheel(4)">
                                      <p:cBhvr>
                                        <p:cTn id="17" dur="20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609600" y="1676400"/>
            <a:ext cx="8001000" cy="4246563"/>
          </a:xfrm>
          <a:prstGeom prst="rect">
            <a:avLst/>
          </a:prstGeom>
          <a:noFill/>
          <a:ln w="9525">
            <a:noFill/>
            <a:miter lim="800000"/>
            <a:headEnd/>
            <a:tailEnd/>
          </a:ln>
        </p:spPr>
        <p:txBody>
          <a:bodyPr>
            <a:spAutoFit/>
          </a:bodyPr>
          <a:lstStyle/>
          <a:p>
            <a:pPr>
              <a:lnSpc>
                <a:spcPct val="90000"/>
              </a:lnSpc>
              <a:spcBef>
                <a:spcPct val="20000"/>
              </a:spcBef>
            </a:pPr>
            <a:r>
              <a:rPr lang="en-US" sz="3600" b="1" dirty="0">
                <a:solidFill>
                  <a:schemeClr val="bg1"/>
                </a:solidFill>
                <a:latin typeface="Comic Sans MS" pitchFamily="66" charset="0"/>
              </a:rPr>
              <a:t>Examples of limiting factors -</a:t>
            </a:r>
          </a:p>
          <a:p>
            <a:pPr>
              <a:lnSpc>
                <a:spcPct val="90000"/>
              </a:lnSpc>
              <a:spcBef>
                <a:spcPct val="20000"/>
              </a:spcBef>
            </a:pPr>
            <a:endParaRPr lang="en-US" sz="3600" b="1" dirty="0">
              <a:solidFill>
                <a:schemeClr val="bg1"/>
              </a:solidFill>
              <a:latin typeface="Comic Sans MS" pitchFamily="66" charset="0"/>
            </a:endParaRPr>
          </a:p>
          <a:p>
            <a:pPr lvl="2">
              <a:lnSpc>
                <a:spcPct val="90000"/>
              </a:lnSpc>
              <a:spcBef>
                <a:spcPct val="20000"/>
              </a:spcBef>
              <a:buFontTx/>
              <a:buChar char="•"/>
            </a:pPr>
            <a:r>
              <a:rPr lang="en-US" sz="3600" b="1" dirty="0">
                <a:solidFill>
                  <a:schemeClr val="bg1"/>
                </a:solidFill>
                <a:latin typeface="Comic Sans MS" pitchFamily="66" charset="0"/>
              </a:rPr>
              <a:t>Amount of water</a:t>
            </a:r>
          </a:p>
          <a:p>
            <a:pPr lvl="2">
              <a:lnSpc>
                <a:spcPct val="90000"/>
              </a:lnSpc>
              <a:spcBef>
                <a:spcPct val="20000"/>
              </a:spcBef>
              <a:buFontTx/>
              <a:buChar char="•"/>
            </a:pPr>
            <a:r>
              <a:rPr lang="en-US" sz="3600" b="1" dirty="0">
                <a:solidFill>
                  <a:schemeClr val="bg1"/>
                </a:solidFill>
                <a:latin typeface="Comic Sans MS" pitchFamily="66" charset="0"/>
              </a:rPr>
              <a:t>Amount of food</a:t>
            </a:r>
          </a:p>
          <a:p>
            <a:pPr lvl="2">
              <a:lnSpc>
                <a:spcPct val="90000"/>
              </a:lnSpc>
              <a:spcBef>
                <a:spcPct val="20000"/>
              </a:spcBef>
              <a:buFontTx/>
              <a:buChar char="•"/>
            </a:pPr>
            <a:r>
              <a:rPr lang="en-US" sz="3600" b="1" dirty="0">
                <a:solidFill>
                  <a:schemeClr val="bg1"/>
                </a:solidFill>
                <a:latin typeface="Comic Sans MS" pitchFamily="66" charset="0"/>
              </a:rPr>
              <a:t>Temperature</a:t>
            </a:r>
          </a:p>
          <a:p>
            <a:pPr lvl="2">
              <a:lnSpc>
                <a:spcPct val="90000"/>
              </a:lnSpc>
              <a:spcBef>
                <a:spcPct val="20000"/>
              </a:spcBef>
              <a:buFontTx/>
              <a:buChar char="•"/>
            </a:pPr>
            <a:r>
              <a:rPr lang="en-US" sz="3600" b="1" dirty="0">
                <a:solidFill>
                  <a:schemeClr val="bg1"/>
                </a:solidFill>
                <a:latin typeface="Comic Sans MS" pitchFamily="66" charset="0"/>
              </a:rPr>
              <a:t>Amount of space</a:t>
            </a:r>
          </a:p>
          <a:p>
            <a:pPr lvl="2">
              <a:lnSpc>
                <a:spcPct val="90000"/>
              </a:lnSpc>
              <a:spcBef>
                <a:spcPct val="20000"/>
              </a:spcBef>
              <a:buFontTx/>
              <a:buChar char="•"/>
            </a:pPr>
            <a:r>
              <a:rPr lang="en-US" sz="3600" b="1" dirty="0">
                <a:solidFill>
                  <a:schemeClr val="bg1"/>
                </a:solidFill>
                <a:latin typeface="Comic Sans MS" pitchFamily="66" charset="0"/>
              </a:rPr>
              <a:t>Availability of mates</a:t>
            </a:r>
            <a:endParaRPr lang="en-US" sz="3600" b="1" dirty="0">
              <a:latin typeface="Comic Sans MS" pitchFamily="66" charset="0"/>
            </a:endParaRPr>
          </a:p>
        </p:txBody>
      </p:sp>
      <p:sp>
        <p:nvSpPr>
          <p:cNvPr id="13315" name="Rectangle 5"/>
          <p:cNvSpPr>
            <a:spLocks noChangeArrowheads="1"/>
          </p:cNvSpPr>
          <p:nvPr/>
        </p:nvSpPr>
        <p:spPr bwMode="auto">
          <a:xfrm>
            <a:off x="762000" y="609600"/>
            <a:ext cx="7696200" cy="914400"/>
          </a:xfrm>
          <a:prstGeom prst="rect">
            <a:avLst/>
          </a:prstGeom>
          <a:noFill/>
          <a:ln w="9525">
            <a:noFill/>
            <a:miter lim="800000"/>
            <a:headEnd/>
            <a:tailEnd/>
          </a:ln>
        </p:spPr>
        <p:txBody>
          <a:bodyPr/>
          <a:lstStyle/>
          <a:p>
            <a:pPr marL="342900" indent="-342900" algn="ctr">
              <a:spcBef>
                <a:spcPct val="20000"/>
              </a:spcBef>
            </a:pPr>
            <a:r>
              <a:rPr lang="en-US" sz="4400" b="1" dirty="0">
                <a:solidFill>
                  <a:srgbClr val="FFFF00"/>
                </a:solidFill>
                <a:latin typeface="Comic Sans MS" pitchFamily="66" charset="0"/>
              </a:rPr>
              <a:t>Habitat vs. Niche</a:t>
            </a:r>
            <a:r>
              <a:rPr lang="en-US" sz="2800" b="1" dirty="0">
                <a:solidFill>
                  <a:srgbClr val="FFFF00"/>
                </a:solidFill>
                <a:latin typeface="Comic Sans MS"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to="" calcmode="lin" valueType="num">
                                      <p:cBhvr>
                                        <p:cTn id="7" dur="1" fill="hold"/>
                                        <p:tgtEl>
                                          <p:spTgt spid="1331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nodeType="clickEffect">
                                  <p:stCondLst>
                                    <p:cond delay="0"/>
                                  </p:stCondLst>
                                  <p:childTnLst>
                                    <p:set>
                                      <p:cBhvr>
                                        <p:cTn id="11" dur="1" fill="hold">
                                          <p:stCondLst>
                                            <p:cond delay="0"/>
                                          </p:stCondLst>
                                        </p:cTn>
                                        <p:tgtEl>
                                          <p:spTgt spid="14338">
                                            <p:txEl>
                                              <p:pRg st="0" end="0"/>
                                            </p:txEl>
                                          </p:spTgt>
                                        </p:tgtEl>
                                        <p:attrNameLst>
                                          <p:attrName>style.visibility</p:attrName>
                                        </p:attrNameLst>
                                      </p:cBhvr>
                                      <p:to>
                                        <p:strVal val="visible"/>
                                      </p:to>
                                    </p:set>
                                    <p:anim from="(-#ppt_w/2)" to="(#ppt_x)" calcmode="lin" valueType="num">
                                      <p:cBhvr>
                                        <p:cTn id="12" dur="600" fill="hold">
                                          <p:stCondLst>
                                            <p:cond delay="0"/>
                                          </p:stCondLst>
                                        </p:cTn>
                                        <p:tgtEl>
                                          <p:spTgt spid="14338">
                                            <p:txEl>
                                              <p:pRg st="0" end="0"/>
                                            </p:txEl>
                                          </p:spTgt>
                                        </p:tgtEl>
                                        <p:attrNameLst>
                                          <p:attrName>ppt_x</p:attrName>
                                        </p:attrNameLst>
                                      </p:cBhvr>
                                    </p:anim>
                                    <p:anim from="0" to="-1.0" calcmode="lin" valueType="num">
                                      <p:cBhvr>
                                        <p:cTn id="13" dur="200" decel="50000" autoRev="1" fill="hold">
                                          <p:stCondLst>
                                            <p:cond delay="600"/>
                                          </p:stCondLst>
                                        </p:cTn>
                                        <p:tgtEl>
                                          <p:spTgt spid="14338">
                                            <p:txEl>
                                              <p:pRg st="0" end="0"/>
                                            </p:txEl>
                                          </p:spTgt>
                                        </p:tgtEl>
                                        <p:attrNameLst>
                                          <p:attrName>xshear</p:attrName>
                                        </p:attrNameLst>
                                      </p:cBhvr>
                                    </p:anim>
                                    <p:animScale>
                                      <p:cBhvr>
                                        <p:cTn id="14" dur="200" decel="100000" autoRev="1" fill="hold">
                                          <p:stCondLst>
                                            <p:cond delay="600"/>
                                          </p:stCondLst>
                                        </p:cTn>
                                        <p:tgtEl>
                                          <p:spTgt spid="14338">
                                            <p:txEl>
                                              <p:pRg st="0" end="0"/>
                                            </p:txEl>
                                          </p:spTgt>
                                        </p:tgtEl>
                                      </p:cBhvr>
                                      <p:from x="100000" y="100000"/>
                                      <p:to x="80000" y="100000"/>
                                    </p:animScale>
                                    <p:anim by="(#ppt_h/3+#ppt_w*0.1)" calcmode="lin" valueType="num">
                                      <p:cBhvr additive="sum">
                                        <p:cTn id="15" dur="200" decel="100000" autoRev="1" fill="hold">
                                          <p:stCondLst>
                                            <p:cond delay="600"/>
                                          </p:stCondLst>
                                        </p:cTn>
                                        <p:tgtEl>
                                          <p:spTgt spid="14338">
                                            <p:txEl>
                                              <p:pRg st="0" end="0"/>
                                            </p:txEl>
                                          </p:spTgt>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4338">
                                            <p:txEl>
                                              <p:pRg st="2" end="2"/>
                                            </p:txEl>
                                          </p:spTgt>
                                        </p:tgtEl>
                                        <p:attrNameLst>
                                          <p:attrName>style.visibility</p:attrName>
                                        </p:attrNameLst>
                                      </p:cBhvr>
                                      <p:to>
                                        <p:strVal val="visible"/>
                                      </p:to>
                                    </p:set>
                                    <p:animEffect transition="in" filter="box(in)">
                                      <p:cBhvr>
                                        <p:cTn id="20" dur="500"/>
                                        <p:tgtEl>
                                          <p:spTgt spid="14338">
                                            <p:txEl>
                                              <p:pRg st="2" end="2"/>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14338">
                                            <p:txEl>
                                              <p:pRg st="3" end="3"/>
                                            </p:txEl>
                                          </p:spTgt>
                                        </p:tgtEl>
                                        <p:attrNameLst>
                                          <p:attrName>style.visibility</p:attrName>
                                        </p:attrNameLst>
                                      </p:cBhvr>
                                      <p:to>
                                        <p:strVal val="visible"/>
                                      </p:to>
                                    </p:set>
                                    <p:animEffect transition="in" filter="box(in)">
                                      <p:cBhvr>
                                        <p:cTn id="23" dur="500"/>
                                        <p:tgtEl>
                                          <p:spTgt spid="14338">
                                            <p:txEl>
                                              <p:pRg st="3" end="3"/>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14338">
                                            <p:txEl>
                                              <p:pRg st="4" end="4"/>
                                            </p:txEl>
                                          </p:spTgt>
                                        </p:tgtEl>
                                        <p:attrNameLst>
                                          <p:attrName>style.visibility</p:attrName>
                                        </p:attrNameLst>
                                      </p:cBhvr>
                                      <p:to>
                                        <p:strVal val="visible"/>
                                      </p:to>
                                    </p:set>
                                    <p:animEffect transition="in" filter="box(in)">
                                      <p:cBhvr>
                                        <p:cTn id="26" dur="500"/>
                                        <p:tgtEl>
                                          <p:spTgt spid="14338">
                                            <p:txEl>
                                              <p:pRg st="4" end="4"/>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14338">
                                            <p:txEl>
                                              <p:pRg st="5" end="5"/>
                                            </p:txEl>
                                          </p:spTgt>
                                        </p:tgtEl>
                                        <p:attrNameLst>
                                          <p:attrName>style.visibility</p:attrName>
                                        </p:attrNameLst>
                                      </p:cBhvr>
                                      <p:to>
                                        <p:strVal val="visible"/>
                                      </p:to>
                                    </p:set>
                                    <p:animEffect transition="in" filter="box(in)">
                                      <p:cBhvr>
                                        <p:cTn id="29" dur="500"/>
                                        <p:tgtEl>
                                          <p:spTgt spid="14338">
                                            <p:txEl>
                                              <p:pRg st="5" end="5"/>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14338">
                                            <p:txEl>
                                              <p:pRg st="6" end="6"/>
                                            </p:txEl>
                                          </p:spTgt>
                                        </p:tgtEl>
                                        <p:attrNameLst>
                                          <p:attrName>style.visibility</p:attrName>
                                        </p:attrNameLst>
                                      </p:cBhvr>
                                      <p:to>
                                        <p:strVal val="visible"/>
                                      </p:to>
                                    </p:set>
                                    <p:animEffect transition="in" filter="box(in)">
                                      <p:cBhvr>
                                        <p:cTn id="32" dur="500"/>
                                        <p:tgtEl>
                                          <p:spTgt spid="1433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685800" y="228600"/>
            <a:ext cx="7772400" cy="1143000"/>
          </a:xfrm>
        </p:spPr>
        <p:txBody>
          <a:bodyPr/>
          <a:lstStyle/>
          <a:p>
            <a:pPr eaLnBrk="1" hangingPunct="1"/>
            <a:r>
              <a:rPr lang="en-US" b="1" dirty="0" smtClean="0">
                <a:solidFill>
                  <a:srgbClr val="FFFF00"/>
                </a:solidFill>
                <a:latin typeface="Comic Sans MS" pitchFamily="66" charset="0"/>
              </a:rPr>
              <a:t>Feeding Relationships</a:t>
            </a:r>
          </a:p>
        </p:txBody>
      </p:sp>
      <p:sp>
        <p:nvSpPr>
          <p:cNvPr id="14339" name="Rectangle 1027"/>
          <p:cNvSpPr>
            <a:spLocks noGrp="1" noChangeArrowheads="1"/>
          </p:cNvSpPr>
          <p:nvPr>
            <p:ph type="body" idx="1"/>
          </p:nvPr>
        </p:nvSpPr>
        <p:spPr>
          <a:xfrm>
            <a:off x="609600" y="1371600"/>
            <a:ext cx="8153400" cy="4267200"/>
          </a:xfrm>
        </p:spPr>
        <p:txBody>
          <a:bodyPr/>
          <a:lstStyle/>
          <a:p>
            <a:pPr marL="609600" indent="-609600" eaLnBrk="1" hangingPunct="1"/>
            <a:r>
              <a:rPr lang="en-US" b="1" dirty="0" smtClean="0">
                <a:solidFill>
                  <a:schemeClr val="bg1"/>
                </a:solidFill>
                <a:latin typeface="Comic Sans MS" pitchFamily="66" charset="0"/>
              </a:rPr>
              <a:t>There are 3 main types of feeding relationships</a:t>
            </a:r>
          </a:p>
          <a:p>
            <a:pPr marL="609600" indent="-609600" eaLnBrk="1" hangingPunct="1">
              <a:buFontTx/>
              <a:buNone/>
            </a:pPr>
            <a:r>
              <a:rPr lang="en-US" sz="4400" b="1" dirty="0" smtClean="0">
                <a:solidFill>
                  <a:schemeClr val="bg1"/>
                </a:solidFill>
                <a:latin typeface="Comic Sans MS" pitchFamily="66" charset="0"/>
              </a:rPr>
              <a:t>			</a:t>
            </a:r>
            <a:r>
              <a:rPr lang="en-US" b="1" dirty="0" smtClean="0">
                <a:solidFill>
                  <a:schemeClr val="bg1"/>
                </a:solidFill>
                <a:latin typeface="Comic Sans MS" pitchFamily="66" charset="0"/>
              </a:rPr>
              <a:t>1. Producer - Consumer</a:t>
            </a:r>
          </a:p>
          <a:p>
            <a:pPr marL="2209800" lvl="4" indent="-381000" eaLnBrk="1" hangingPunct="1">
              <a:buFontTx/>
              <a:buNone/>
            </a:pPr>
            <a:r>
              <a:rPr lang="en-US" sz="3200" b="1" dirty="0" smtClean="0">
                <a:solidFill>
                  <a:schemeClr val="bg1"/>
                </a:solidFill>
                <a:latin typeface="Comic Sans MS" pitchFamily="66" charset="0"/>
              </a:rPr>
              <a:t>2. Predator - Prey</a:t>
            </a:r>
          </a:p>
          <a:p>
            <a:pPr marL="2209800" lvl="4" indent="-381000" eaLnBrk="1" hangingPunct="1">
              <a:buFontTx/>
              <a:buNone/>
            </a:pPr>
            <a:r>
              <a:rPr lang="en-US" sz="3200" b="1" dirty="0" smtClean="0">
                <a:solidFill>
                  <a:schemeClr val="bg1"/>
                </a:solidFill>
                <a:latin typeface="Comic Sans MS" pitchFamily="66" charset="0"/>
              </a:rPr>
              <a:t>3. Parasite - Host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to="" calcmode="lin" valueType="num">
                                      <p:cBhvr>
                                        <p:cTn id="7" dur="1" fill="hold"/>
                                        <p:tgtEl>
                                          <p:spTgt spid="1433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 to="" calcmode="lin" valueType="num">
                                      <p:cBhvr>
                                        <p:cTn id="12" dur="1" fill="hold"/>
                                        <p:tgtEl>
                                          <p:spTgt spid="14339">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 to="" calcmode="lin" valueType="num">
                                      <p:cBhvr>
                                        <p:cTn id="17" dur="1" fill="hold"/>
                                        <p:tgtEl>
                                          <p:spTgt spid="14339">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4339">
                                            <p:txEl>
                                              <p:pRg st="2" end="2"/>
                                            </p:txEl>
                                          </p:spTgt>
                                        </p:tgtEl>
                                        <p:attrNameLst>
                                          <p:attrName>style.visibility</p:attrName>
                                        </p:attrNameLst>
                                      </p:cBhvr>
                                      <p:to>
                                        <p:strVal val="visible"/>
                                      </p:to>
                                    </p:set>
                                    <p:anim to="" calcmode="lin" valueType="num">
                                      <p:cBhvr>
                                        <p:cTn id="22" dur="1" fill="hold"/>
                                        <p:tgtEl>
                                          <p:spTgt spid="14339">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4339">
                                            <p:txEl>
                                              <p:pRg st="3" end="3"/>
                                            </p:txEl>
                                          </p:spTgt>
                                        </p:tgtEl>
                                        <p:attrNameLst>
                                          <p:attrName>style.visibility</p:attrName>
                                        </p:attrNameLst>
                                      </p:cBhvr>
                                      <p:to>
                                        <p:strVal val="visible"/>
                                      </p:to>
                                    </p:set>
                                    <p:anim to="" calcmode="lin" valueType="num">
                                      <p:cBhvr>
                                        <p:cTn id="27" dur="1" fill="hold"/>
                                        <p:tgtEl>
                                          <p:spTgt spid="14339">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685800" y="228600"/>
            <a:ext cx="7772400" cy="1143000"/>
          </a:xfrm>
        </p:spPr>
        <p:txBody>
          <a:bodyPr/>
          <a:lstStyle/>
          <a:p>
            <a:pPr eaLnBrk="1" hangingPunct="1"/>
            <a:r>
              <a:rPr lang="en-US" sz="3600" b="1" dirty="0" smtClean="0">
                <a:solidFill>
                  <a:schemeClr val="accent1"/>
                </a:solidFill>
                <a:latin typeface="Comic Sans MS" pitchFamily="66" charset="0"/>
              </a:rPr>
              <a:t>Feeding Relationships</a:t>
            </a:r>
          </a:p>
        </p:txBody>
      </p:sp>
      <p:sp>
        <p:nvSpPr>
          <p:cNvPr id="15363" name="Rectangle 1027"/>
          <p:cNvSpPr>
            <a:spLocks noGrp="1" noChangeArrowheads="1"/>
          </p:cNvSpPr>
          <p:nvPr>
            <p:ph type="body" idx="1"/>
          </p:nvPr>
        </p:nvSpPr>
        <p:spPr>
          <a:xfrm>
            <a:off x="228600" y="1371600"/>
            <a:ext cx="5410200" cy="3886200"/>
          </a:xfrm>
        </p:spPr>
        <p:txBody>
          <a:bodyPr/>
          <a:lstStyle/>
          <a:p>
            <a:pPr eaLnBrk="1" hangingPunct="1">
              <a:buFontTx/>
              <a:buNone/>
            </a:pPr>
            <a:r>
              <a:rPr lang="en-US" sz="3600" b="1" dirty="0" smtClean="0">
                <a:solidFill>
                  <a:schemeClr val="accent1"/>
                </a:solidFill>
                <a:latin typeface="Comic Sans MS" pitchFamily="66" charset="0"/>
              </a:rPr>
              <a:t>Producer- </a:t>
            </a:r>
            <a:r>
              <a:rPr lang="en-US" sz="3600" b="1" dirty="0" smtClean="0">
                <a:solidFill>
                  <a:schemeClr val="bg1"/>
                </a:solidFill>
                <a:latin typeface="Comic Sans MS" pitchFamily="66" charset="0"/>
              </a:rPr>
              <a:t>all </a:t>
            </a:r>
            <a:r>
              <a:rPr lang="en-US" sz="3600" b="1" dirty="0" err="1" smtClean="0">
                <a:solidFill>
                  <a:schemeClr val="bg1"/>
                </a:solidFill>
                <a:latin typeface="Comic Sans MS" pitchFamily="66" charset="0"/>
              </a:rPr>
              <a:t>autotrophs</a:t>
            </a:r>
            <a:r>
              <a:rPr lang="en-US" sz="3600" b="1" dirty="0" smtClean="0">
                <a:solidFill>
                  <a:schemeClr val="bg1"/>
                </a:solidFill>
                <a:latin typeface="Comic Sans MS" pitchFamily="66" charset="0"/>
              </a:rPr>
              <a:t> (plants),</a:t>
            </a:r>
            <a:r>
              <a:rPr lang="en-US" sz="3600" b="1" dirty="0" smtClean="0">
                <a:solidFill>
                  <a:schemeClr val="accent1"/>
                </a:solidFill>
                <a:latin typeface="Comic Sans MS" pitchFamily="66" charset="0"/>
              </a:rPr>
              <a:t> </a:t>
            </a:r>
            <a:r>
              <a:rPr lang="en-US" sz="3600" b="1" dirty="0" smtClean="0">
                <a:solidFill>
                  <a:schemeClr val="bg1"/>
                </a:solidFill>
                <a:latin typeface="Comic Sans MS" pitchFamily="66" charset="0"/>
              </a:rPr>
              <a:t>they trap energy from the sun</a:t>
            </a:r>
          </a:p>
          <a:p>
            <a:pPr eaLnBrk="1" hangingPunct="1"/>
            <a:r>
              <a:rPr lang="en-US" sz="3600" b="1" dirty="0" smtClean="0">
                <a:solidFill>
                  <a:schemeClr val="bg1"/>
                </a:solidFill>
                <a:latin typeface="Comic Sans MS" pitchFamily="66" charset="0"/>
              </a:rPr>
              <a:t>Bottom of the food chain</a:t>
            </a:r>
          </a:p>
        </p:txBody>
      </p:sp>
      <p:pic>
        <p:nvPicPr>
          <p:cNvPr id="15364" name="Picture 1029" descr="plant"/>
          <p:cNvPicPr>
            <a:picLocks noChangeAspect="1" noChangeArrowheads="1"/>
          </p:cNvPicPr>
          <p:nvPr/>
        </p:nvPicPr>
        <p:blipFill>
          <a:blip r:embed="rId3" cstate="print"/>
          <a:srcRect/>
          <a:stretch>
            <a:fillRect/>
          </a:stretch>
        </p:blipFill>
        <p:spPr bwMode="auto">
          <a:xfrm>
            <a:off x="5867400" y="1371600"/>
            <a:ext cx="3067050" cy="5230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to="" calcmode="lin" valueType="num">
                                      <p:cBhvr>
                                        <p:cTn id="7" dur="1" fill="hold"/>
                                        <p:tgtEl>
                                          <p:spTgt spid="1536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 to="" calcmode="lin" valueType="num">
                                      <p:cBhvr>
                                        <p:cTn id="12" dur="1" fill="hold"/>
                                        <p:tgtEl>
                                          <p:spTgt spid="1536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 to="" calcmode="lin" valueType="num">
                                      <p:cBhvr>
                                        <p:cTn id="17" dur="1" fill="hold"/>
                                        <p:tgtEl>
                                          <p:spTgt spid="1536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5364"/>
                                        </p:tgtEl>
                                        <p:attrNameLst>
                                          <p:attrName>style.visibility</p:attrName>
                                        </p:attrNameLst>
                                      </p:cBhvr>
                                      <p:to>
                                        <p:strVal val="visible"/>
                                      </p:to>
                                    </p:set>
                                    <p:anim to="" calcmode="lin" valueType="num">
                                      <p:cBhvr>
                                        <p:cTn id="22" dur="1" fill="hold"/>
                                        <p:tgtEl>
                                          <p:spTgt spid="1536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1143000"/>
          </a:xfrm>
        </p:spPr>
        <p:txBody>
          <a:bodyPr/>
          <a:lstStyle/>
          <a:p>
            <a:pPr eaLnBrk="1" hangingPunct="1"/>
            <a:r>
              <a:rPr lang="en-US" sz="3600" b="1" dirty="0" smtClean="0">
                <a:solidFill>
                  <a:schemeClr val="accent1"/>
                </a:solidFill>
                <a:latin typeface="Comic Sans MS" pitchFamily="66" charset="0"/>
              </a:rPr>
              <a:t>Feeding Relationships</a:t>
            </a:r>
          </a:p>
        </p:txBody>
      </p:sp>
      <p:sp>
        <p:nvSpPr>
          <p:cNvPr id="16387" name="Rectangle 3"/>
          <p:cNvSpPr>
            <a:spLocks noGrp="1" noChangeArrowheads="1"/>
          </p:cNvSpPr>
          <p:nvPr>
            <p:ph type="body" idx="1"/>
          </p:nvPr>
        </p:nvSpPr>
        <p:spPr>
          <a:xfrm>
            <a:off x="381000" y="1295400"/>
            <a:ext cx="8077200" cy="4876800"/>
          </a:xfrm>
        </p:spPr>
        <p:txBody>
          <a:bodyPr/>
          <a:lstStyle/>
          <a:p>
            <a:pPr eaLnBrk="1" hangingPunct="1">
              <a:buFontTx/>
              <a:buNone/>
            </a:pPr>
            <a:r>
              <a:rPr lang="en-US" sz="4000" b="1" dirty="0" smtClean="0">
                <a:solidFill>
                  <a:schemeClr val="accent1"/>
                </a:solidFill>
                <a:latin typeface="Comic Sans MS" pitchFamily="66" charset="0"/>
              </a:rPr>
              <a:t>Consumer</a:t>
            </a:r>
            <a:r>
              <a:rPr lang="en-US" sz="3600" b="1" dirty="0" smtClean="0">
                <a:solidFill>
                  <a:schemeClr val="accent1"/>
                </a:solidFill>
                <a:latin typeface="Comic Sans MS" pitchFamily="66" charset="0"/>
              </a:rPr>
              <a:t>- </a:t>
            </a:r>
            <a:r>
              <a:rPr lang="en-US" sz="3600" b="1" dirty="0" smtClean="0">
                <a:solidFill>
                  <a:schemeClr val="bg1"/>
                </a:solidFill>
                <a:latin typeface="Comic Sans MS" pitchFamily="66" charset="0"/>
              </a:rPr>
              <a:t>all </a:t>
            </a:r>
            <a:r>
              <a:rPr lang="en-US" sz="3600" b="1" dirty="0" err="1" smtClean="0">
                <a:solidFill>
                  <a:schemeClr val="bg1"/>
                </a:solidFill>
                <a:latin typeface="Comic Sans MS" pitchFamily="66" charset="0"/>
              </a:rPr>
              <a:t>heterotrophs</a:t>
            </a:r>
            <a:r>
              <a:rPr lang="en-US" sz="3600" b="1" dirty="0" smtClean="0">
                <a:solidFill>
                  <a:schemeClr val="bg1"/>
                </a:solidFill>
                <a:latin typeface="Comic Sans MS" pitchFamily="66" charset="0"/>
              </a:rPr>
              <a:t>: they ingest food containing the sun’s energy</a:t>
            </a:r>
          </a:p>
          <a:p>
            <a:pPr lvl="3" eaLnBrk="1" hangingPunct="1">
              <a:buFont typeface="Wingdings" pitchFamily="2" charset="2"/>
              <a:buChar char="Ø"/>
            </a:pPr>
            <a:r>
              <a:rPr lang="en-US" sz="3200" b="1" dirty="0" smtClean="0">
                <a:solidFill>
                  <a:schemeClr val="tx2"/>
                </a:solidFill>
                <a:latin typeface="Comic Sans MS" pitchFamily="66" charset="0"/>
              </a:rPr>
              <a:t>Herbivores</a:t>
            </a:r>
            <a:endParaRPr lang="en-US" sz="3200" b="1" dirty="0" smtClean="0">
              <a:solidFill>
                <a:schemeClr val="bg1"/>
              </a:solidFill>
              <a:latin typeface="Comic Sans MS" pitchFamily="66" charset="0"/>
            </a:endParaRPr>
          </a:p>
          <a:p>
            <a:pPr lvl="3" eaLnBrk="1" hangingPunct="1">
              <a:buFont typeface="Wingdings" pitchFamily="2" charset="2"/>
              <a:buChar char="Ø"/>
            </a:pPr>
            <a:r>
              <a:rPr lang="en-US" sz="3200" b="1" dirty="0" smtClean="0">
                <a:solidFill>
                  <a:schemeClr val="tx2"/>
                </a:solidFill>
                <a:latin typeface="Comic Sans MS" pitchFamily="66" charset="0"/>
              </a:rPr>
              <a:t>Carnivores</a:t>
            </a:r>
            <a:endParaRPr lang="en-US" sz="3200" b="1" dirty="0" smtClean="0">
              <a:solidFill>
                <a:schemeClr val="bg1"/>
              </a:solidFill>
              <a:latin typeface="Comic Sans MS" pitchFamily="66" charset="0"/>
            </a:endParaRPr>
          </a:p>
          <a:p>
            <a:pPr lvl="3" eaLnBrk="1" hangingPunct="1">
              <a:buFont typeface="Wingdings" pitchFamily="2" charset="2"/>
              <a:buChar char="Ø"/>
            </a:pPr>
            <a:r>
              <a:rPr lang="en-US" sz="3200" b="1" dirty="0" smtClean="0">
                <a:solidFill>
                  <a:schemeClr val="tx2"/>
                </a:solidFill>
                <a:latin typeface="Comic Sans MS" pitchFamily="66" charset="0"/>
              </a:rPr>
              <a:t>Omnivores</a:t>
            </a:r>
            <a:endParaRPr lang="en-US" sz="3200" b="1" dirty="0" smtClean="0">
              <a:solidFill>
                <a:schemeClr val="bg1"/>
              </a:solidFill>
              <a:latin typeface="Comic Sans MS" pitchFamily="66" charset="0"/>
            </a:endParaRPr>
          </a:p>
          <a:p>
            <a:pPr lvl="3" eaLnBrk="1" hangingPunct="1">
              <a:buFont typeface="Wingdings" pitchFamily="2" charset="2"/>
              <a:buChar char="Ø"/>
            </a:pPr>
            <a:r>
              <a:rPr lang="en-US" sz="3200" b="1" dirty="0" smtClean="0">
                <a:solidFill>
                  <a:schemeClr val="tx2"/>
                </a:solidFill>
                <a:latin typeface="Comic Sans MS" pitchFamily="66" charset="0"/>
              </a:rPr>
              <a:t>Decomposers</a:t>
            </a:r>
            <a:r>
              <a:rPr lang="en-US" sz="3200" b="1" dirty="0" smtClean="0">
                <a:solidFill>
                  <a:schemeClr val="bg1"/>
                </a:solidFill>
                <a:latin typeface="Comic Sans MS"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to="" calcmode="lin" valueType="num">
                                      <p:cBhvr>
                                        <p:cTn id="7" dur="1" fill="hold"/>
                                        <p:tgtEl>
                                          <p:spTgt spid="1638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 to="" calcmode="lin" valueType="num">
                                      <p:cBhvr>
                                        <p:cTn id="12" dur="1" fill="hold"/>
                                        <p:tgtEl>
                                          <p:spTgt spid="16387">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 to="" calcmode="lin" valueType="num">
                                      <p:cBhvr>
                                        <p:cTn id="17" dur="1" fill="hold"/>
                                        <p:tgtEl>
                                          <p:spTgt spid="16387">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6387">
                                            <p:txEl>
                                              <p:pRg st="2" end="2"/>
                                            </p:txEl>
                                          </p:spTgt>
                                        </p:tgtEl>
                                        <p:attrNameLst>
                                          <p:attrName>style.visibility</p:attrName>
                                        </p:attrNameLst>
                                      </p:cBhvr>
                                      <p:to>
                                        <p:strVal val="visible"/>
                                      </p:to>
                                    </p:set>
                                    <p:anim to="" calcmode="lin" valueType="num">
                                      <p:cBhvr>
                                        <p:cTn id="22" dur="1" fill="hold"/>
                                        <p:tgtEl>
                                          <p:spTgt spid="16387">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6387">
                                            <p:txEl>
                                              <p:pRg st="3" end="3"/>
                                            </p:txEl>
                                          </p:spTgt>
                                        </p:tgtEl>
                                        <p:attrNameLst>
                                          <p:attrName>style.visibility</p:attrName>
                                        </p:attrNameLst>
                                      </p:cBhvr>
                                      <p:to>
                                        <p:strVal val="visible"/>
                                      </p:to>
                                    </p:set>
                                    <p:anim to="" calcmode="lin" valueType="num">
                                      <p:cBhvr>
                                        <p:cTn id="27" dur="1" fill="hold"/>
                                        <p:tgtEl>
                                          <p:spTgt spid="16387">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6387">
                                            <p:txEl>
                                              <p:pRg st="4" end="4"/>
                                            </p:txEl>
                                          </p:spTgt>
                                        </p:tgtEl>
                                        <p:attrNameLst>
                                          <p:attrName>style.visibility</p:attrName>
                                        </p:attrNameLst>
                                      </p:cBhvr>
                                      <p:to>
                                        <p:strVal val="visible"/>
                                      </p:to>
                                    </p:set>
                                    <p:anim to="" calcmode="lin" valueType="num">
                                      <p:cBhvr>
                                        <p:cTn id="32" dur="1" fill="hold"/>
                                        <p:tgtEl>
                                          <p:spTgt spid="1638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685800" y="228600"/>
            <a:ext cx="7772400" cy="685800"/>
          </a:xfrm>
        </p:spPr>
        <p:txBody>
          <a:bodyPr/>
          <a:lstStyle/>
          <a:p>
            <a:pPr eaLnBrk="1" hangingPunct="1"/>
            <a:r>
              <a:rPr lang="en-US" sz="3600" b="1" dirty="0" smtClean="0">
                <a:solidFill>
                  <a:schemeClr val="accent1"/>
                </a:solidFill>
                <a:latin typeface="Comic Sans MS" pitchFamily="66" charset="0"/>
              </a:rPr>
              <a:t>Feeding Relationships</a:t>
            </a:r>
          </a:p>
        </p:txBody>
      </p:sp>
      <p:sp>
        <p:nvSpPr>
          <p:cNvPr id="18435" name="Rectangle 1027"/>
          <p:cNvSpPr>
            <a:spLocks noGrp="1" noChangeArrowheads="1"/>
          </p:cNvSpPr>
          <p:nvPr>
            <p:ph type="body" idx="1"/>
          </p:nvPr>
        </p:nvSpPr>
        <p:spPr>
          <a:xfrm>
            <a:off x="381000" y="1295400"/>
            <a:ext cx="4876800" cy="5029200"/>
          </a:xfrm>
        </p:spPr>
        <p:txBody>
          <a:bodyPr/>
          <a:lstStyle/>
          <a:p>
            <a:pPr algn="ctr" eaLnBrk="1" hangingPunct="1">
              <a:buFontTx/>
              <a:buNone/>
              <a:defRPr/>
            </a:pPr>
            <a:r>
              <a:rPr lang="en-US" sz="3600" b="1" dirty="0" smtClean="0">
                <a:solidFill>
                  <a:schemeClr val="accent1"/>
                </a:solidFill>
                <a:latin typeface="Comic Sans MS" pitchFamily="66" charset="0"/>
              </a:rPr>
              <a:t>Herbivores </a:t>
            </a:r>
          </a:p>
          <a:p>
            <a:pPr lvl="2" eaLnBrk="1" hangingPunct="1">
              <a:defRPr/>
            </a:pPr>
            <a:r>
              <a:rPr lang="en-US" sz="2800" b="1" dirty="0" smtClean="0">
                <a:solidFill>
                  <a:schemeClr val="bg1"/>
                </a:solidFill>
                <a:latin typeface="Comic Sans MS" pitchFamily="66" charset="0"/>
              </a:rPr>
              <a:t>Eat plants</a:t>
            </a:r>
          </a:p>
          <a:p>
            <a:pPr lvl="2" eaLnBrk="1" hangingPunct="1">
              <a:defRPr/>
            </a:pPr>
            <a:r>
              <a:rPr lang="en-US" sz="2800" b="1" dirty="0" smtClean="0">
                <a:solidFill>
                  <a:schemeClr val="bg1"/>
                </a:solidFill>
                <a:latin typeface="Comic Sans MS" pitchFamily="66" charset="0"/>
              </a:rPr>
              <a:t>primary consumers</a:t>
            </a:r>
          </a:p>
          <a:p>
            <a:pPr lvl="2" eaLnBrk="1" hangingPunct="1">
              <a:defRPr/>
            </a:pPr>
            <a:r>
              <a:rPr lang="en-US" sz="2800" b="1" dirty="0" smtClean="0">
                <a:solidFill>
                  <a:schemeClr val="bg1"/>
                </a:solidFill>
                <a:latin typeface="Comic Sans MS" pitchFamily="66" charset="0"/>
              </a:rPr>
              <a:t>hoofed animals</a:t>
            </a:r>
          </a:p>
          <a:p>
            <a:pPr lvl="2" eaLnBrk="1" hangingPunct="1">
              <a:defRPr/>
            </a:pPr>
            <a:endParaRPr lang="en-US" sz="2800" b="1" dirty="0" smtClean="0">
              <a:solidFill>
                <a:schemeClr val="bg1"/>
              </a:solidFill>
              <a:latin typeface="Comic Sans MS" pitchFamily="66" charset="0"/>
            </a:endParaRPr>
          </a:p>
        </p:txBody>
      </p:sp>
      <p:pic>
        <p:nvPicPr>
          <p:cNvPr id="17412" name="Picture 1032" descr="cow-daisy"/>
          <p:cNvPicPr>
            <a:picLocks noChangeAspect="1" noChangeArrowheads="1"/>
          </p:cNvPicPr>
          <p:nvPr/>
        </p:nvPicPr>
        <p:blipFill>
          <a:blip r:embed="rId3" cstate="print"/>
          <a:srcRect/>
          <a:stretch>
            <a:fillRect/>
          </a:stretch>
        </p:blipFill>
        <p:spPr bwMode="auto">
          <a:xfrm>
            <a:off x="3733800" y="4343400"/>
            <a:ext cx="2057400" cy="2238375"/>
          </a:xfrm>
          <a:prstGeom prst="rect">
            <a:avLst/>
          </a:prstGeom>
          <a:noFill/>
          <a:ln w="9525">
            <a:noFill/>
            <a:miter lim="800000"/>
            <a:headEnd/>
            <a:tailEnd/>
          </a:ln>
        </p:spPr>
      </p:pic>
      <p:pic>
        <p:nvPicPr>
          <p:cNvPr id="17413" name="Picture 6" descr="http://vanessaleighsblog.files.wordpress.com/2009/02/gray_wolf.jpg"/>
          <p:cNvPicPr>
            <a:picLocks noChangeAspect="1" noChangeArrowheads="1"/>
          </p:cNvPicPr>
          <p:nvPr/>
        </p:nvPicPr>
        <p:blipFill>
          <a:blip r:embed="rId4" cstate="print"/>
          <a:srcRect/>
          <a:stretch>
            <a:fillRect/>
          </a:stretch>
        </p:blipFill>
        <p:spPr bwMode="auto">
          <a:xfrm>
            <a:off x="5943600" y="838200"/>
            <a:ext cx="2870200" cy="4295775"/>
          </a:xfrm>
          <a:prstGeom prst="rect">
            <a:avLst/>
          </a:prstGeom>
          <a:noFill/>
          <a:ln w="9525">
            <a:noFill/>
            <a:miter lim="800000"/>
            <a:headEnd/>
            <a:tailEnd/>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2714" y="892629"/>
            <a:ext cx="2857500" cy="42413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to="" calcmode="lin" valueType="num">
                                      <p:cBhvr>
                                        <p:cTn id="7" dur="1" fill="hold"/>
                                        <p:tgtEl>
                                          <p:spTgt spid="174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 to="" calcmode="lin" valueType="num">
                                      <p:cBhvr>
                                        <p:cTn id="12" dur="1" fill="hold"/>
                                        <p:tgtEl>
                                          <p:spTgt spid="18435">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anim to="" calcmode="lin" valueType="num">
                                      <p:cBhvr>
                                        <p:cTn id="17" dur="1" fill="hold"/>
                                        <p:tgtEl>
                                          <p:spTgt spid="18435">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8435">
                                            <p:txEl>
                                              <p:pRg st="2" end="2"/>
                                            </p:txEl>
                                          </p:spTgt>
                                        </p:tgtEl>
                                        <p:attrNameLst>
                                          <p:attrName>style.visibility</p:attrName>
                                        </p:attrNameLst>
                                      </p:cBhvr>
                                      <p:to>
                                        <p:strVal val="visible"/>
                                      </p:to>
                                    </p:set>
                                    <p:anim to="" calcmode="lin" valueType="num">
                                      <p:cBhvr>
                                        <p:cTn id="22" dur="1" fill="hold"/>
                                        <p:tgtEl>
                                          <p:spTgt spid="18435">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8435">
                                            <p:txEl>
                                              <p:pRg st="3" end="3"/>
                                            </p:txEl>
                                          </p:spTgt>
                                        </p:tgtEl>
                                        <p:attrNameLst>
                                          <p:attrName>style.visibility</p:attrName>
                                        </p:attrNameLst>
                                      </p:cBhvr>
                                      <p:to>
                                        <p:strVal val="visible"/>
                                      </p:to>
                                    </p:set>
                                    <p:anim to="" calcmode="lin" valueType="num">
                                      <p:cBhvr>
                                        <p:cTn id="27" dur="1" fill="hold"/>
                                        <p:tgtEl>
                                          <p:spTgt spid="18435">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7413"/>
                                        </p:tgtEl>
                                        <p:attrNameLst>
                                          <p:attrName>style.visibility</p:attrName>
                                        </p:attrNameLst>
                                      </p:cBhvr>
                                      <p:to>
                                        <p:strVal val="visible"/>
                                      </p:to>
                                    </p:set>
                                    <p:anim to="" calcmode="lin" valueType="num">
                                      <p:cBhvr>
                                        <p:cTn id="32" dur="1" fill="hold"/>
                                        <p:tgtEl>
                                          <p:spTgt spid="17413"/>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7412"/>
                                        </p:tgtEl>
                                        <p:attrNameLst>
                                          <p:attrName>style.visibility</p:attrName>
                                        </p:attrNameLst>
                                      </p:cBhvr>
                                      <p:to>
                                        <p:strVal val="visible"/>
                                      </p:to>
                                    </p:set>
                                    <p:anim to="" calcmode="lin" valueType="num">
                                      <p:cBhvr>
                                        <p:cTn id="37" dur="1" fill="hold"/>
                                        <p:tgtEl>
                                          <p:spTgt spid="174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7772400" cy="685800"/>
          </a:xfrm>
        </p:spPr>
        <p:txBody>
          <a:bodyPr/>
          <a:lstStyle/>
          <a:p>
            <a:pPr eaLnBrk="1" hangingPunct="1"/>
            <a:r>
              <a:rPr lang="en-US" sz="3600" b="1" dirty="0" smtClean="0">
                <a:solidFill>
                  <a:schemeClr val="accent1"/>
                </a:solidFill>
                <a:latin typeface="Comic Sans MS" pitchFamily="66" charset="0"/>
              </a:rPr>
              <a:t>Feeding Relationships</a:t>
            </a:r>
          </a:p>
        </p:txBody>
      </p:sp>
      <p:sp>
        <p:nvSpPr>
          <p:cNvPr id="18435" name="Rectangle 3"/>
          <p:cNvSpPr>
            <a:spLocks noGrp="1" noChangeArrowheads="1"/>
          </p:cNvSpPr>
          <p:nvPr>
            <p:ph type="body" idx="1"/>
          </p:nvPr>
        </p:nvSpPr>
        <p:spPr>
          <a:xfrm>
            <a:off x="304800" y="990600"/>
            <a:ext cx="7924800" cy="4800600"/>
          </a:xfrm>
        </p:spPr>
        <p:txBody>
          <a:bodyPr/>
          <a:lstStyle/>
          <a:p>
            <a:pPr eaLnBrk="1" hangingPunct="1">
              <a:buFontTx/>
              <a:buNone/>
            </a:pPr>
            <a:r>
              <a:rPr lang="en-US" sz="3600" b="1" dirty="0" smtClean="0">
                <a:solidFill>
                  <a:schemeClr val="tx2"/>
                </a:solidFill>
                <a:latin typeface="Comic Sans MS" pitchFamily="66" charset="0"/>
              </a:rPr>
              <a:t>Carnivores</a:t>
            </a:r>
            <a:r>
              <a:rPr lang="en-US" sz="3600" b="1" dirty="0" smtClean="0">
                <a:solidFill>
                  <a:schemeClr val="bg1"/>
                </a:solidFill>
                <a:latin typeface="Comic Sans MS" pitchFamily="66" charset="0"/>
              </a:rPr>
              <a:t>-eat meat</a:t>
            </a:r>
          </a:p>
          <a:p>
            <a:pPr eaLnBrk="1" hangingPunct="1"/>
            <a:r>
              <a:rPr lang="en-US" sz="3600" b="1" dirty="0" smtClean="0">
                <a:solidFill>
                  <a:schemeClr val="tx2"/>
                </a:solidFill>
                <a:latin typeface="Comic Sans MS" pitchFamily="66" charset="0"/>
              </a:rPr>
              <a:t>Predators</a:t>
            </a:r>
          </a:p>
          <a:p>
            <a:pPr lvl="1" eaLnBrk="1" hangingPunct="1"/>
            <a:r>
              <a:rPr lang="en-US" sz="3200" b="1" dirty="0" smtClean="0">
                <a:solidFill>
                  <a:schemeClr val="bg1"/>
                </a:solidFill>
                <a:latin typeface="Comic Sans MS" pitchFamily="66" charset="0"/>
              </a:rPr>
              <a:t>Hunt prey </a:t>
            </a:r>
          </a:p>
          <a:p>
            <a:pPr lvl="1" eaLnBrk="1" hangingPunct="1">
              <a:buFontTx/>
              <a:buNone/>
            </a:pPr>
            <a:r>
              <a:rPr lang="en-US" sz="3200" b="1" dirty="0" smtClean="0">
                <a:solidFill>
                  <a:schemeClr val="bg1"/>
                </a:solidFill>
                <a:latin typeface="Comic Sans MS" pitchFamily="66" charset="0"/>
              </a:rPr>
              <a:t>animals for food.</a:t>
            </a:r>
          </a:p>
        </p:txBody>
      </p:sp>
      <p:pic>
        <p:nvPicPr>
          <p:cNvPr id="18436" name="Picture 6" descr="shark"/>
          <p:cNvPicPr>
            <a:picLocks noChangeAspect="1" noChangeArrowheads="1"/>
          </p:cNvPicPr>
          <p:nvPr/>
        </p:nvPicPr>
        <p:blipFill>
          <a:blip r:embed="rId3" cstate="print"/>
          <a:srcRect/>
          <a:stretch>
            <a:fillRect/>
          </a:stretch>
        </p:blipFill>
        <p:spPr bwMode="auto">
          <a:xfrm>
            <a:off x="4419600" y="1752600"/>
            <a:ext cx="4457700" cy="472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to="" calcmode="lin" valueType="num">
                                      <p:cBhvr>
                                        <p:cTn id="7" dur="1" fill="hold"/>
                                        <p:tgtEl>
                                          <p:spTgt spid="1843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 to="" calcmode="lin" valueType="num">
                                      <p:cBhvr>
                                        <p:cTn id="12" dur="1" fill="hold"/>
                                        <p:tgtEl>
                                          <p:spTgt spid="18435">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anim to="" calcmode="lin" valueType="num">
                                      <p:cBhvr>
                                        <p:cTn id="17" dur="1" fill="hold"/>
                                        <p:tgtEl>
                                          <p:spTgt spid="18435">
                                            <p:txEl>
                                              <p:pRg st="1" end="1"/>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18435">
                                            <p:txEl>
                                              <p:pRg st="2" end="2"/>
                                            </p:txEl>
                                          </p:spTgt>
                                        </p:tgtEl>
                                        <p:attrNameLst>
                                          <p:attrName>style.visibility</p:attrName>
                                        </p:attrNameLst>
                                      </p:cBhvr>
                                      <p:to>
                                        <p:strVal val="visible"/>
                                      </p:to>
                                    </p:set>
                                    <p:anim to="" calcmode="lin" valueType="num">
                                      <p:cBhvr>
                                        <p:cTn id="20" dur="1" fill="hold"/>
                                        <p:tgtEl>
                                          <p:spTgt spid="18435">
                                            <p:txEl>
                                              <p:pRg st="2" end="2"/>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18435">
                                            <p:txEl>
                                              <p:pRg st="3" end="3"/>
                                            </p:txEl>
                                          </p:spTgt>
                                        </p:tgtEl>
                                        <p:attrNameLst>
                                          <p:attrName>style.visibility</p:attrName>
                                        </p:attrNameLst>
                                      </p:cBhvr>
                                      <p:to>
                                        <p:strVal val="visible"/>
                                      </p:to>
                                    </p:set>
                                    <p:anim to="" calcmode="lin" valueType="num">
                                      <p:cBhvr>
                                        <p:cTn id="23" dur="1" fill="hold"/>
                                        <p:tgtEl>
                                          <p:spTgt spid="18435">
                                            <p:txEl>
                                              <p:pRg st="3" end="3"/>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18436"/>
                                        </p:tgtEl>
                                        <p:attrNameLst>
                                          <p:attrName>style.visibility</p:attrName>
                                        </p:attrNameLst>
                                      </p:cBhvr>
                                      <p:to>
                                        <p:strVal val="visible"/>
                                      </p:to>
                                    </p:set>
                                    <p:animEffect transition="in" filter="wheel(4)">
                                      <p:cBhvr>
                                        <p:cTn id="28" dur="2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1143000"/>
          </a:xfrm>
        </p:spPr>
        <p:txBody>
          <a:bodyPr/>
          <a:lstStyle/>
          <a:p>
            <a:pPr eaLnBrk="1" hangingPunct="1"/>
            <a:r>
              <a:rPr lang="en-US" sz="3600" b="1" dirty="0" smtClean="0">
                <a:solidFill>
                  <a:schemeClr val="accent1"/>
                </a:solidFill>
                <a:latin typeface="Comic Sans MS" pitchFamily="66" charset="0"/>
              </a:rPr>
              <a:t>Feeding Relationships</a:t>
            </a:r>
          </a:p>
        </p:txBody>
      </p:sp>
      <p:sp>
        <p:nvSpPr>
          <p:cNvPr id="19459" name="Rectangle 3"/>
          <p:cNvSpPr>
            <a:spLocks noGrp="1" noChangeArrowheads="1"/>
          </p:cNvSpPr>
          <p:nvPr>
            <p:ph type="body" idx="1"/>
          </p:nvPr>
        </p:nvSpPr>
        <p:spPr>
          <a:xfrm>
            <a:off x="228600" y="1295400"/>
            <a:ext cx="8534400" cy="4800600"/>
          </a:xfrm>
        </p:spPr>
        <p:txBody>
          <a:bodyPr/>
          <a:lstStyle/>
          <a:p>
            <a:pPr eaLnBrk="1" hangingPunct="1"/>
            <a:r>
              <a:rPr lang="en-US" sz="3600" b="1" dirty="0" smtClean="0">
                <a:solidFill>
                  <a:schemeClr val="bg1"/>
                </a:solidFill>
                <a:latin typeface="Comic Sans MS" pitchFamily="66" charset="0"/>
              </a:rPr>
              <a:t>Scavengers</a:t>
            </a:r>
          </a:p>
          <a:p>
            <a:pPr lvl="1" eaLnBrk="1" hangingPunct="1"/>
            <a:r>
              <a:rPr lang="en-US" sz="3200" b="1" dirty="0" smtClean="0">
                <a:solidFill>
                  <a:schemeClr val="bg1"/>
                </a:solidFill>
                <a:latin typeface="Comic Sans MS" pitchFamily="66" charset="0"/>
              </a:rPr>
              <a:t>Feed on carrion, </a:t>
            </a:r>
          </a:p>
          <a:p>
            <a:pPr lvl="1" eaLnBrk="1" hangingPunct="1">
              <a:buFontTx/>
              <a:buNone/>
            </a:pPr>
            <a:r>
              <a:rPr lang="en-US" sz="3200" b="1" dirty="0" smtClean="0">
                <a:solidFill>
                  <a:schemeClr val="bg1"/>
                </a:solidFill>
                <a:latin typeface="Comic Sans MS" pitchFamily="66" charset="0"/>
              </a:rPr>
              <a:t>dead animals</a:t>
            </a:r>
          </a:p>
          <a:p>
            <a:pPr eaLnBrk="1" hangingPunct="1">
              <a:buFontTx/>
              <a:buNone/>
            </a:pPr>
            <a:endParaRPr lang="en-US" sz="3600" b="1" dirty="0" smtClean="0">
              <a:solidFill>
                <a:schemeClr val="bg1"/>
              </a:solidFill>
              <a:latin typeface="Comic Sans MS" pitchFamily="66" charset="0"/>
            </a:endParaRPr>
          </a:p>
        </p:txBody>
      </p:sp>
      <p:pic>
        <p:nvPicPr>
          <p:cNvPr id="19460" name="Picture 5" descr="vulture"/>
          <p:cNvPicPr>
            <a:picLocks noChangeAspect="1" noChangeArrowheads="1"/>
          </p:cNvPicPr>
          <p:nvPr/>
        </p:nvPicPr>
        <p:blipFill>
          <a:blip r:embed="rId3" cstate="print"/>
          <a:srcRect/>
          <a:stretch>
            <a:fillRect/>
          </a:stretch>
        </p:blipFill>
        <p:spPr bwMode="auto">
          <a:xfrm>
            <a:off x="4495800" y="1981200"/>
            <a:ext cx="4141788" cy="464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to="" calcmode="lin" valueType="num">
                                      <p:cBhvr>
                                        <p:cTn id="7" dur="1" fill="hold"/>
                                        <p:tgtEl>
                                          <p:spTgt spid="19458"/>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9459">
                                            <p:txEl>
                                              <p:pRg st="0" end="0"/>
                                            </p:txEl>
                                          </p:spTgt>
                                        </p:tgtEl>
                                        <p:attrNameLst>
                                          <p:attrName>style.visibility</p:attrName>
                                        </p:attrNameLst>
                                      </p:cBhvr>
                                      <p:to>
                                        <p:strVal val="visible"/>
                                      </p:to>
                                    </p:set>
                                    <p:anim to="" calcmode="lin" valueType="num">
                                      <p:cBhvr>
                                        <p:cTn id="10" dur="1" fill="hold"/>
                                        <p:tgtEl>
                                          <p:spTgt spid="19459">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9459">
                                            <p:txEl>
                                              <p:pRg st="1" end="1"/>
                                            </p:txEl>
                                          </p:spTgt>
                                        </p:tgtEl>
                                        <p:attrNameLst>
                                          <p:attrName>style.visibility</p:attrName>
                                        </p:attrNameLst>
                                      </p:cBhvr>
                                      <p:to>
                                        <p:strVal val="visible"/>
                                      </p:to>
                                    </p:set>
                                    <p:anim to="" calcmode="lin" valueType="num">
                                      <p:cBhvr>
                                        <p:cTn id="15" dur="1" fill="hold"/>
                                        <p:tgtEl>
                                          <p:spTgt spid="19459">
                                            <p:txEl>
                                              <p:pRg st="1" end="1"/>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9459">
                                            <p:txEl>
                                              <p:pRg st="2" end="2"/>
                                            </p:txEl>
                                          </p:spTgt>
                                        </p:tgtEl>
                                        <p:attrNameLst>
                                          <p:attrName>style.visibility</p:attrName>
                                        </p:attrNameLst>
                                      </p:cBhvr>
                                      <p:to>
                                        <p:strVal val="visible"/>
                                      </p:to>
                                    </p:set>
                                    <p:anim to="" calcmode="lin" valueType="num">
                                      <p:cBhvr>
                                        <p:cTn id="18" dur="1" fill="hold"/>
                                        <p:tgtEl>
                                          <p:spTgt spid="19459">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9460"/>
                                        </p:tgtEl>
                                        <p:attrNameLst>
                                          <p:attrName>style.visibility</p:attrName>
                                        </p:attrNameLst>
                                      </p:cBhvr>
                                      <p:to>
                                        <p:strVal val="visible"/>
                                      </p:to>
                                    </p:set>
                                    <p:anim to="" calcmode="lin" valueType="num">
                                      <p:cBhvr>
                                        <p:cTn id="23" dur="1" fill="hold"/>
                                        <p:tgtEl>
                                          <p:spTgt spid="1946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152400"/>
            <a:ext cx="7772400" cy="533400"/>
          </a:xfrm>
        </p:spPr>
        <p:txBody>
          <a:bodyPr/>
          <a:lstStyle/>
          <a:p>
            <a:pPr eaLnBrk="1" hangingPunct="1"/>
            <a:r>
              <a:rPr lang="en-US" sz="3600" b="1" dirty="0" smtClean="0">
                <a:solidFill>
                  <a:schemeClr val="accent1"/>
                </a:solidFill>
                <a:latin typeface="Comic Sans MS" pitchFamily="66" charset="0"/>
              </a:rPr>
              <a:t>Feeding Relationships</a:t>
            </a:r>
          </a:p>
        </p:txBody>
      </p:sp>
      <p:sp>
        <p:nvSpPr>
          <p:cNvPr id="20483" name="Rectangle 3"/>
          <p:cNvSpPr>
            <a:spLocks noGrp="1" noChangeArrowheads="1"/>
          </p:cNvSpPr>
          <p:nvPr>
            <p:ph type="body" idx="1"/>
          </p:nvPr>
        </p:nvSpPr>
        <p:spPr>
          <a:xfrm>
            <a:off x="304800" y="1219200"/>
            <a:ext cx="8077200" cy="1219200"/>
          </a:xfrm>
        </p:spPr>
        <p:txBody>
          <a:bodyPr/>
          <a:lstStyle/>
          <a:p>
            <a:pPr eaLnBrk="1" hangingPunct="1">
              <a:lnSpc>
                <a:spcPct val="90000"/>
              </a:lnSpc>
              <a:buFontTx/>
              <a:buNone/>
            </a:pPr>
            <a:r>
              <a:rPr lang="en-US" sz="3600" dirty="0" smtClean="0">
                <a:solidFill>
                  <a:schemeClr val="tx2"/>
                </a:solidFill>
                <a:latin typeface="Comic Sans MS" pitchFamily="66" charset="0"/>
              </a:rPr>
              <a:t>Omnivores</a:t>
            </a:r>
            <a:r>
              <a:rPr lang="en-US" sz="3600" dirty="0" smtClean="0">
                <a:solidFill>
                  <a:schemeClr val="bg1"/>
                </a:solidFill>
                <a:latin typeface="Comic Sans MS" pitchFamily="66" charset="0"/>
              </a:rPr>
              <a:t> </a:t>
            </a:r>
            <a:r>
              <a:rPr lang="en-US" dirty="0" smtClean="0">
                <a:solidFill>
                  <a:schemeClr val="bg1"/>
                </a:solidFill>
                <a:latin typeface="Comic Sans MS" pitchFamily="66" charset="0"/>
              </a:rPr>
              <a:t>-eat both plants</a:t>
            </a:r>
          </a:p>
          <a:p>
            <a:pPr eaLnBrk="1" hangingPunct="1">
              <a:lnSpc>
                <a:spcPct val="90000"/>
              </a:lnSpc>
              <a:buFontTx/>
              <a:buNone/>
            </a:pPr>
            <a:r>
              <a:rPr lang="en-US" dirty="0" smtClean="0">
                <a:solidFill>
                  <a:schemeClr val="bg1"/>
                </a:solidFill>
                <a:latin typeface="Comic Sans MS" pitchFamily="66" charset="0"/>
              </a:rPr>
              <a:t>	 and animals</a:t>
            </a:r>
          </a:p>
        </p:txBody>
      </p:sp>
      <p:pic>
        <p:nvPicPr>
          <p:cNvPr id="20484" name="Picture 6" descr="http://naturalunseenhazards.files.wordpress.com/2009/09/raccoon1.jpg"/>
          <p:cNvPicPr>
            <a:picLocks noChangeAspect="1" noChangeArrowheads="1"/>
          </p:cNvPicPr>
          <p:nvPr/>
        </p:nvPicPr>
        <p:blipFill>
          <a:blip r:embed="rId3" cstate="print"/>
          <a:srcRect/>
          <a:stretch>
            <a:fillRect/>
          </a:stretch>
        </p:blipFill>
        <p:spPr bwMode="auto">
          <a:xfrm>
            <a:off x="2286000" y="2514600"/>
            <a:ext cx="4724400" cy="39862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to="" calcmode="lin" valueType="num">
                                      <p:cBhvr>
                                        <p:cTn id="7" dur="1" fill="hold"/>
                                        <p:tgtEl>
                                          <p:spTgt spid="2048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 to="" calcmode="lin" valueType="num">
                                      <p:cBhvr>
                                        <p:cTn id="12" dur="1" fill="hold"/>
                                        <p:tgtEl>
                                          <p:spTgt spid="20483">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20483">
                                            <p:txEl>
                                              <p:pRg st="1" end="1"/>
                                            </p:txEl>
                                          </p:spTgt>
                                        </p:tgtEl>
                                        <p:attrNameLst>
                                          <p:attrName>style.visibility</p:attrName>
                                        </p:attrNameLst>
                                      </p:cBhvr>
                                      <p:to>
                                        <p:strVal val="visible"/>
                                      </p:to>
                                    </p:set>
                                    <p:anim to="" calcmode="lin" valueType="num">
                                      <p:cBhvr>
                                        <p:cTn id="15" dur="1" fill="hold"/>
                                        <p:tgtEl>
                                          <p:spTgt spid="20483">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51" presetClass="entr" presetSubtype="0" fill="hold" nodeType="clickEffect">
                                  <p:stCondLst>
                                    <p:cond delay="0"/>
                                  </p:stCondLst>
                                  <p:childTnLst>
                                    <p:set>
                                      <p:cBhvr>
                                        <p:cTn id="19" dur="1" fill="hold">
                                          <p:stCondLst>
                                            <p:cond delay="0"/>
                                          </p:stCondLst>
                                        </p:cTn>
                                        <p:tgtEl>
                                          <p:spTgt spid="20484"/>
                                        </p:tgtEl>
                                        <p:attrNameLst>
                                          <p:attrName>style.visibility</p:attrName>
                                        </p:attrNameLst>
                                      </p:cBhvr>
                                      <p:to>
                                        <p:strVal val="visible"/>
                                      </p:to>
                                    </p:set>
                                    <p:animEffect transition="in" filter="fade">
                                      <p:cBhvr>
                                        <p:cTn id="20" dur="770" decel="100000"/>
                                        <p:tgtEl>
                                          <p:spTgt spid="20484"/>
                                        </p:tgtEl>
                                      </p:cBhvr>
                                    </p:animEffect>
                                    <p:animScale>
                                      <p:cBhvr>
                                        <p:cTn id="21" dur="770" decel="100000"/>
                                        <p:tgtEl>
                                          <p:spTgt spid="20484"/>
                                        </p:tgtEl>
                                      </p:cBhvr>
                                      <p:from x="10000" y="10000"/>
                                      <p:to x="200000" y="450000"/>
                                    </p:animScale>
                                    <p:animScale>
                                      <p:cBhvr>
                                        <p:cTn id="22" dur="1230" accel="100000" fill="hold">
                                          <p:stCondLst>
                                            <p:cond delay="770"/>
                                          </p:stCondLst>
                                        </p:cTn>
                                        <p:tgtEl>
                                          <p:spTgt spid="20484"/>
                                        </p:tgtEl>
                                      </p:cBhvr>
                                      <p:from x="200000" y="450000"/>
                                      <p:to x="100000" y="100000"/>
                                    </p:animScale>
                                    <p:set>
                                      <p:cBhvr>
                                        <p:cTn id="23" dur="770" fill="hold"/>
                                        <p:tgtEl>
                                          <p:spTgt spid="20484"/>
                                        </p:tgtEl>
                                        <p:attrNameLst>
                                          <p:attrName>ppt_x</p:attrName>
                                        </p:attrNameLst>
                                      </p:cBhvr>
                                      <p:to>
                                        <p:strVal val="(0.5)"/>
                                      </p:to>
                                    </p:set>
                                    <p:anim from="(0.5)" to="(#ppt_x)" calcmode="lin" valueType="num">
                                      <p:cBhvr>
                                        <p:cTn id="24" dur="1230" accel="100000" fill="hold">
                                          <p:stCondLst>
                                            <p:cond delay="770"/>
                                          </p:stCondLst>
                                        </p:cTn>
                                        <p:tgtEl>
                                          <p:spTgt spid="20484"/>
                                        </p:tgtEl>
                                        <p:attrNameLst>
                                          <p:attrName>ppt_x</p:attrName>
                                        </p:attrNameLst>
                                      </p:cBhvr>
                                    </p:anim>
                                    <p:set>
                                      <p:cBhvr>
                                        <p:cTn id="25" dur="770" fill="hold"/>
                                        <p:tgtEl>
                                          <p:spTgt spid="20484"/>
                                        </p:tgtEl>
                                        <p:attrNameLst>
                                          <p:attrName>ppt_y</p:attrName>
                                        </p:attrNameLst>
                                      </p:cBhvr>
                                      <p:to>
                                        <p:strVal val="(#ppt_y+0.4)"/>
                                      </p:to>
                                    </p:set>
                                    <p:anim from="(#ppt_y+0.4)" to="(#ppt_y)" calcmode="lin" valueType="num">
                                      <p:cBhvr>
                                        <p:cTn id="26" dur="1230" accel="100000" fill="hold">
                                          <p:stCondLst>
                                            <p:cond delay="770"/>
                                          </p:stCondLst>
                                        </p:cTn>
                                        <p:tgtEl>
                                          <p:spTgt spid="2048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381000"/>
            <a:ext cx="7772400" cy="1143000"/>
          </a:xfrm>
        </p:spPr>
        <p:txBody>
          <a:bodyPr/>
          <a:lstStyle/>
          <a:p>
            <a:pPr eaLnBrk="1" hangingPunct="1"/>
            <a:r>
              <a:rPr lang="en-US" sz="4000" b="1" dirty="0" smtClean="0">
                <a:solidFill>
                  <a:srgbClr val="FFFF00"/>
                </a:solidFill>
                <a:latin typeface="Comic Sans MS" pitchFamily="66" charset="0"/>
              </a:rPr>
              <a:t>WHAT IS ECOLOGY?</a:t>
            </a:r>
          </a:p>
        </p:txBody>
      </p:sp>
      <p:sp>
        <p:nvSpPr>
          <p:cNvPr id="3075" name="Rectangle 3"/>
          <p:cNvSpPr>
            <a:spLocks noGrp="1" noChangeArrowheads="1"/>
          </p:cNvSpPr>
          <p:nvPr>
            <p:ph type="body" idx="1"/>
          </p:nvPr>
        </p:nvSpPr>
        <p:spPr>
          <a:xfrm>
            <a:off x="609600" y="1676400"/>
            <a:ext cx="8229600" cy="4572000"/>
          </a:xfrm>
        </p:spPr>
        <p:txBody>
          <a:bodyPr/>
          <a:lstStyle/>
          <a:p>
            <a:pPr eaLnBrk="1" hangingPunct="1">
              <a:buFontTx/>
              <a:buNone/>
            </a:pPr>
            <a:r>
              <a:rPr lang="en-US" sz="3600" b="1" dirty="0" smtClean="0">
                <a:solidFill>
                  <a:srgbClr val="FFFF00"/>
                </a:solidFill>
                <a:latin typeface="Comic Sans MS" pitchFamily="66" charset="0"/>
              </a:rPr>
              <a:t>Ecology-</a:t>
            </a:r>
            <a:r>
              <a:rPr lang="en-US" sz="3600" b="1" dirty="0" smtClean="0">
                <a:solidFill>
                  <a:schemeClr val="accent1"/>
                </a:solidFill>
                <a:latin typeface="Comic Sans MS" pitchFamily="66" charset="0"/>
              </a:rPr>
              <a:t> </a:t>
            </a:r>
            <a:r>
              <a:rPr lang="en-US" sz="3600" b="1" dirty="0" smtClean="0">
                <a:solidFill>
                  <a:schemeClr val="bg1"/>
                </a:solidFill>
                <a:latin typeface="Comic Sans MS" pitchFamily="66" charset="0"/>
              </a:rPr>
              <a:t>the scientific study of interactions between </a:t>
            </a:r>
            <a:r>
              <a:rPr lang="en-US" sz="3600" b="1" dirty="0" smtClean="0">
                <a:solidFill>
                  <a:schemeClr val="tx2"/>
                </a:solidFill>
                <a:latin typeface="Comic Sans MS" pitchFamily="66" charset="0"/>
              </a:rPr>
              <a:t>organisms and their environments, </a:t>
            </a:r>
            <a:r>
              <a:rPr lang="en-US" sz="3600" b="1" dirty="0" smtClean="0">
                <a:solidFill>
                  <a:schemeClr val="bg1"/>
                </a:solidFill>
                <a:latin typeface="Comic Sans MS" pitchFamily="66" charset="0"/>
              </a:rPr>
              <a:t>focusing on energy transfer</a:t>
            </a:r>
          </a:p>
          <a:p>
            <a:pPr eaLnBrk="1" hangingPunct="1">
              <a:buFontTx/>
              <a:buNone/>
            </a:pPr>
            <a:endParaRPr lang="en-US" sz="3600" b="1" dirty="0" smtClean="0">
              <a:solidFill>
                <a:schemeClr val="bg1"/>
              </a:solidFill>
              <a:latin typeface="Comic Sans MS" pitchFamily="66" charset="0"/>
            </a:endParaRPr>
          </a:p>
          <a:p>
            <a:pPr eaLnBrk="1" hangingPunct="1">
              <a:buFontTx/>
              <a:buNone/>
            </a:pPr>
            <a:r>
              <a:rPr lang="en-US" sz="3600" b="1" dirty="0" smtClean="0">
                <a:solidFill>
                  <a:schemeClr val="bg1"/>
                </a:solidFill>
                <a:latin typeface="Comic Sans MS" pitchFamily="66" charset="0"/>
              </a:rPr>
              <a:t>Ecology is a science of </a:t>
            </a:r>
            <a:r>
              <a:rPr lang="en-US" sz="3600" b="1" dirty="0" smtClean="0">
                <a:solidFill>
                  <a:schemeClr val="tx2"/>
                </a:solidFill>
                <a:latin typeface="Comic Sans MS" pitchFamily="66" charset="0"/>
              </a:rPr>
              <a:t>relationships</a:t>
            </a:r>
            <a:endParaRPr lang="en-US" b="1" dirty="0" smtClean="0">
              <a:solidFill>
                <a:schemeClr val="bg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box(in)">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Effect transition="in" filter="box(in)">
                                      <p:cBhvr>
                                        <p:cTn id="12" dur="500"/>
                                        <p:tgtEl>
                                          <p:spTgt spid="30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074"/>
                                        </p:tgtEl>
                                        <p:attrNameLst>
                                          <p:attrName>style.visibility</p:attrName>
                                        </p:attrNameLst>
                                      </p:cBhvr>
                                      <p:to>
                                        <p:strVal val="visible"/>
                                      </p:to>
                                    </p:set>
                                    <p:anim to="" calcmode="lin" valueType="num">
                                      <p:cBhvr>
                                        <p:cTn id="17" dur="1" fill="hold"/>
                                        <p:tgtEl>
                                          <p:spTgt spid="3074"/>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075">
                                            <p:txEl>
                                              <p:pRg st="0" end="0"/>
                                            </p:txEl>
                                          </p:spTgt>
                                        </p:tgtEl>
                                        <p:attrNameLst>
                                          <p:attrName>style.visibility</p:attrName>
                                        </p:attrNameLst>
                                      </p:cBhvr>
                                      <p:to>
                                        <p:strVal val="visible"/>
                                      </p:to>
                                    </p:set>
                                    <p:anim to="" calcmode="lin" valueType="num">
                                      <p:cBhvr>
                                        <p:cTn id="22" dur="1" fill="hold"/>
                                        <p:tgtEl>
                                          <p:spTgt spid="3075">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075">
                                            <p:txEl>
                                              <p:pRg st="2" end="2"/>
                                            </p:txEl>
                                          </p:spTgt>
                                        </p:tgtEl>
                                        <p:attrNameLst>
                                          <p:attrName>style.visibility</p:attrName>
                                        </p:attrNameLst>
                                      </p:cBhvr>
                                      <p:to>
                                        <p:strVal val="visible"/>
                                      </p:to>
                                    </p:set>
                                    <p:anim to="" calcmode="lin" valueType="num">
                                      <p:cBhvr>
                                        <p:cTn id="27" dur="1" fill="hold"/>
                                        <p:tgtEl>
                                          <p:spTgt spid="307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152400"/>
            <a:ext cx="7772400" cy="533400"/>
          </a:xfrm>
        </p:spPr>
        <p:txBody>
          <a:bodyPr/>
          <a:lstStyle/>
          <a:p>
            <a:pPr eaLnBrk="1" hangingPunct="1"/>
            <a:r>
              <a:rPr lang="en-US" sz="3600" b="1" dirty="0" smtClean="0">
                <a:solidFill>
                  <a:schemeClr val="accent1"/>
                </a:solidFill>
                <a:latin typeface="Comic Sans MS" pitchFamily="66" charset="0"/>
              </a:rPr>
              <a:t>Feeding Relationships</a:t>
            </a:r>
          </a:p>
        </p:txBody>
      </p:sp>
      <p:sp>
        <p:nvSpPr>
          <p:cNvPr id="21507" name="Rectangle 3"/>
          <p:cNvSpPr>
            <a:spLocks noGrp="1" noChangeArrowheads="1"/>
          </p:cNvSpPr>
          <p:nvPr>
            <p:ph type="body" idx="1"/>
          </p:nvPr>
        </p:nvSpPr>
        <p:spPr>
          <a:xfrm>
            <a:off x="304800" y="1371600"/>
            <a:ext cx="4800600" cy="4648200"/>
          </a:xfrm>
        </p:spPr>
        <p:txBody>
          <a:bodyPr/>
          <a:lstStyle/>
          <a:p>
            <a:pPr eaLnBrk="1" hangingPunct="1">
              <a:buFontTx/>
              <a:buNone/>
            </a:pPr>
            <a:r>
              <a:rPr lang="en-US" sz="3600" dirty="0" smtClean="0">
                <a:solidFill>
                  <a:schemeClr val="accent1"/>
                </a:solidFill>
                <a:latin typeface="Comic Sans MS" pitchFamily="66" charset="0"/>
              </a:rPr>
              <a:t>Consumer- </a:t>
            </a:r>
            <a:r>
              <a:rPr lang="en-US" sz="3600" dirty="0" smtClean="0">
                <a:solidFill>
                  <a:schemeClr val="bg1"/>
                </a:solidFill>
                <a:latin typeface="Comic Sans MS" pitchFamily="66" charset="0"/>
              </a:rPr>
              <a:t>Decomposers</a:t>
            </a:r>
          </a:p>
          <a:p>
            <a:pPr lvl="2" eaLnBrk="1" hangingPunct="1"/>
            <a:r>
              <a:rPr lang="en-US" sz="2800" dirty="0" smtClean="0">
                <a:solidFill>
                  <a:schemeClr val="bg1"/>
                </a:solidFill>
                <a:latin typeface="Comic Sans MS" pitchFamily="66" charset="0"/>
              </a:rPr>
              <a:t>Breakdown the complex compounds of dead and decaying plants and animals into simpler molecules that can be absorbed</a:t>
            </a:r>
          </a:p>
        </p:txBody>
      </p:sp>
      <p:pic>
        <p:nvPicPr>
          <p:cNvPr id="21508" name="Picture 4" descr="Amanita_phalloides(fs-01)"/>
          <p:cNvPicPr>
            <a:picLocks noChangeAspect="1" noChangeArrowheads="1"/>
          </p:cNvPicPr>
          <p:nvPr/>
        </p:nvPicPr>
        <p:blipFill>
          <a:blip r:embed="rId3" cstate="print"/>
          <a:srcRect/>
          <a:stretch>
            <a:fillRect/>
          </a:stretch>
        </p:blipFill>
        <p:spPr bwMode="auto">
          <a:xfrm>
            <a:off x="5105400" y="1295400"/>
            <a:ext cx="3505200" cy="472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to="" calcmode="lin" valueType="num">
                                      <p:cBhvr>
                                        <p:cTn id="7" dur="1" fill="hold"/>
                                        <p:tgtEl>
                                          <p:spTgt spid="2150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fade">
                                      <p:cBhvr>
                                        <p:cTn id="12" dur="770" decel="100000"/>
                                        <p:tgtEl>
                                          <p:spTgt spid="21507">
                                            <p:txEl>
                                              <p:pRg st="0" end="0"/>
                                            </p:txEl>
                                          </p:spTgt>
                                        </p:tgtEl>
                                      </p:cBhvr>
                                    </p:animEffect>
                                    <p:animScale>
                                      <p:cBhvr>
                                        <p:cTn id="13" dur="770" decel="100000"/>
                                        <p:tgtEl>
                                          <p:spTgt spid="21507">
                                            <p:txEl>
                                              <p:pRg st="0" end="0"/>
                                            </p:txEl>
                                          </p:spTgt>
                                        </p:tgtEl>
                                      </p:cBhvr>
                                      <p:from x="10000" y="10000"/>
                                      <p:to x="200000" y="450000"/>
                                    </p:animScale>
                                    <p:animScale>
                                      <p:cBhvr>
                                        <p:cTn id="14" dur="1230" accel="100000" fill="hold">
                                          <p:stCondLst>
                                            <p:cond delay="770"/>
                                          </p:stCondLst>
                                        </p:cTn>
                                        <p:tgtEl>
                                          <p:spTgt spid="21507">
                                            <p:txEl>
                                              <p:pRg st="0" end="0"/>
                                            </p:txEl>
                                          </p:spTgt>
                                        </p:tgtEl>
                                      </p:cBhvr>
                                      <p:from x="200000" y="450000"/>
                                      <p:to x="100000" y="100000"/>
                                    </p:animScale>
                                    <p:set>
                                      <p:cBhvr>
                                        <p:cTn id="15" dur="770" fill="hold"/>
                                        <p:tgtEl>
                                          <p:spTgt spid="21507">
                                            <p:txEl>
                                              <p:pRg st="0" end="0"/>
                                            </p:txEl>
                                          </p:spTgt>
                                        </p:tgtEl>
                                        <p:attrNameLst>
                                          <p:attrName>ppt_x</p:attrName>
                                        </p:attrNameLst>
                                      </p:cBhvr>
                                      <p:to>
                                        <p:strVal val="(0.5)"/>
                                      </p:to>
                                    </p:set>
                                    <p:anim from="(0.5)" to="(#ppt_x)" calcmode="lin" valueType="num">
                                      <p:cBhvr>
                                        <p:cTn id="16" dur="1230" accel="100000" fill="hold">
                                          <p:stCondLst>
                                            <p:cond delay="770"/>
                                          </p:stCondLst>
                                        </p:cTn>
                                        <p:tgtEl>
                                          <p:spTgt spid="21507">
                                            <p:txEl>
                                              <p:pRg st="0" end="0"/>
                                            </p:txEl>
                                          </p:spTgt>
                                        </p:tgtEl>
                                        <p:attrNameLst>
                                          <p:attrName>ppt_x</p:attrName>
                                        </p:attrNameLst>
                                      </p:cBhvr>
                                    </p:anim>
                                    <p:set>
                                      <p:cBhvr>
                                        <p:cTn id="17" dur="770" fill="hold"/>
                                        <p:tgtEl>
                                          <p:spTgt spid="21507">
                                            <p:txEl>
                                              <p:pRg st="0" end="0"/>
                                            </p:txEl>
                                          </p:spTgt>
                                        </p:tgtEl>
                                        <p:attrNameLst>
                                          <p:attrName>ppt_y</p:attrName>
                                        </p:attrNameLst>
                                      </p:cBhvr>
                                      <p:to>
                                        <p:strVal val="(#ppt_y+0.4)"/>
                                      </p:to>
                                    </p:set>
                                    <p:anim from="(#ppt_y+0.4)" to="(#ppt_y)" calcmode="lin" valueType="num">
                                      <p:cBhvr>
                                        <p:cTn id="18" dur="1230" accel="100000" fill="hold">
                                          <p:stCondLst>
                                            <p:cond delay="770"/>
                                          </p:stCondLst>
                                        </p:cTn>
                                        <p:tgtEl>
                                          <p:spTgt spid="21507">
                                            <p:txEl>
                                              <p:pRg st="0" end="0"/>
                                            </p:txEl>
                                          </p:spTgt>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21507">
                                            <p:txEl>
                                              <p:pRg st="0" end="0"/>
                                            </p:txEl>
                                          </p:spTgt>
                                        </p:tgtEl>
                                        <p:attrNameLst>
                                          <p:attrName>style.visibility</p:attrName>
                                        </p:attrNameLst>
                                      </p:cBhvr>
                                      <p:to>
                                        <p:strVal val="visible"/>
                                      </p:to>
                                    </p:set>
                                    <p:anim to="" calcmode="lin" valueType="num">
                                      <p:cBhvr>
                                        <p:cTn id="23" dur="1" fill="hold"/>
                                        <p:tgtEl>
                                          <p:spTgt spid="21507">
                                            <p:txEl>
                                              <p:pRg st="0" end="0"/>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21507">
                                            <p:txEl>
                                              <p:pRg st="1" end="1"/>
                                            </p:txEl>
                                          </p:spTgt>
                                        </p:tgtEl>
                                        <p:attrNameLst>
                                          <p:attrName>style.visibility</p:attrName>
                                        </p:attrNameLst>
                                      </p:cBhvr>
                                      <p:to>
                                        <p:strVal val="visible"/>
                                      </p:to>
                                    </p:set>
                                    <p:anim to="" calcmode="lin" valueType="num">
                                      <p:cBhvr>
                                        <p:cTn id="26" dur="1" fill="hold"/>
                                        <p:tgtEl>
                                          <p:spTgt spid="21507">
                                            <p:txEl>
                                              <p:pRg st="1" end="1"/>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21508"/>
                                        </p:tgtEl>
                                        <p:attrNameLst>
                                          <p:attrName>style.visibility</p:attrName>
                                        </p:attrNameLst>
                                      </p:cBhvr>
                                      <p:to>
                                        <p:strVal val="visible"/>
                                      </p:to>
                                    </p:set>
                                    <p:anim to="" calcmode="lin" valueType="num">
                                      <p:cBhvr>
                                        <p:cTn id="31" dur="1" fill="hold"/>
                                        <p:tgtEl>
                                          <p:spTgt spid="2150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772400" cy="609600"/>
          </a:xfrm>
        </p:spPr>
        <p:txBody>
          <a:bodyPr/>
          <a:lstStyle/>
          <a:p>
            <a:pPr eaLnBrk="1" hangingPunct="1"/>
            <a:r>
              <a:rPr lang="en-US" sz="3600" b="1" dirty="0" smtClean="0">
                <a:solidFill>
                  <a:schemeClr val="accent1"/>
                </a:solidFill>
                <a:latin typeface="Comic Sans MS" pitchFamily="66" charset="0"/>
              </a:rPr>
              <a:t>Symbiotic Relationships</a:t>
            </a:r>
          </a:p>
        </p:txBody>
      </p:sp>
      <p:sp>
        <p:nvSpPr>
          <p:cNvPr id="22531" name="Rectangle 3"/>
          <p:cNvSpPr>
            <a:spLocks noGrp="1" noChangeArrowheads="1"/>
          </p:cNvSpPr>
          <p:nvPr>
            <p:ph type="body" idx="1"/>
          </p:nvPr>
        </p:nvSpPr>
        <p:spPr>
          <a:xfrm>
            <a:off x="228600" y="1066800"/>
            <a:ext cx="8610600" cy="762000"/>
          </a:xfrm>
        </p:spPr>
        <p:txBody>
          <a:bodyPr/>
          <a:lstStyle/>
          <a:p>
            <a:pPr eaLnBrk="1" hangingPunct="1">
              <a:buFontTx/>
              <a:buNone/>
            </a:pPr>
            <a:r>
              <a:rPr lang="en-US" b="1" dirty="0" smtClean="0">
                <a:solidFill>
                  <a:schemeClr val="accent1"/>
                </a:solidFill>
                <a:latin typeface="Comic Sans MS" pitchFamily="66" charset="0"/>
              </a:rPr>
              <a:t>Symbiosis- </a:t>
            </a:r>
            <a:r>
              <a:rPr lang="en-US" b="1" dirty="0" smtClean="0">
                <a:solidFill>
                  <a:schemeClr val="bg1"/>
                </a:solidFill>
                <a:latin typeface="Comic Sans MS" pitchFamily="66" charset="0"/>
              </a:rPr>
              <a:t>two species</a:t>
            </a:r>
            <a:r>
              <a:rPr lang="en-US" b="1" dirty="0" smtClean="0">
                <a:solidFill>
                  <a:schemeClr val="accent1"/>
                </a:solidFill>
                <a:latin typeface="Comic Sans MS" pitchFamily="66" charset="0"/>
              </a:rPr>
              <a:t> </a:t>
            </a:r>
            <a:r>
              <a:rPr lang="en-US" b="1" dirty="0" smtClean="0">
                <a:solidFill>
                  <a:schemeClr val="bg1"/>
                </a:solidFill>
                <a:latin typeface="Comic Sans MS" pitchFamily="66" charset="0"/>
              </a:rPr>
              <a:t>living together</a:t>
            </a:r>
          </a:p>
        </p:txBody>
      </p:sp>
      <p:pic>
        <p:nvPicPr>
          <p:cNvPr id="22532" name="Picture 8" descr="Symbiosis">
            <a:hlinkClick r:id="rId3" action="ppaction://hlinksldjump"/>
          </p:cNvPr>
          <p:cNvPicPr>
            <a:picLocks noChangeAspect="1" noChangeArrowheads="1"/>
          </p:cNvPicPr>
          <p:nvPr/>
        </p:nvPicPr>
        <p:blipFill>
          <a:blip r:embed="rId4" cstate="print"/>
          <a:srcRect/>
          <a:stretch>
            <a:fillRect/>
          </a:stretch>
        </p:blipFill>
        <p:spPr bwMode="auto">
          <a:xfrm>
            <a:off x="4876800" y="2057400"/>
            <a:ext cx="3711575" cy="4248150"/>
          </a:xfrm>
          <a:prstGeom prst="rect">
            <a:avLst/>
          </a:prstGeom>
          <a:noFill/>
          <a:ln w="9525">
            <a:noFill/>
            <a:miter lim="800000"/>
            <a:headEnd/>
            <a:tailEnd/>
          </a:ln>
        </p:spPr>
      </p:pic>
      <p:sp>
        <p:nvSpPr>
          <p:cNvPr id="22533" name="Text Box 10"/>
          <p:cNvSpPr txBox="1">
            <a:spLocks noChangeArrowheads="1"/>
          </p:cNvSpPr>
          <p:nvPr/>
        </p:nvSpPr>
        <p:spPr bwMode="auto">
          <a:xfrm>
            <a:off x="228600" y="1828800"/>
            <a:ext cx="4419600" cy="3662363"/>
          </a:xfrm>
          <a:prstGeom prst="rect">
            <a:avLst/>
          </a:prstGeom>
          <a:noFill/>
          <a:ln w="9525">
            <a:noFill/>
            <a:miter lim="800000"/>
            <a:headEnd/>
            <a:tailEnd/>
          </a:ln>
        </p:spPr>
        <p:txBody>
          <a:bodyPr>
            <a:spAutoFit/>
          </a:bodyPr>
          <a:lstStyle/>
          <a:p>
            <a:pPr>
              <a:spcBef>
                <a:spcPct val="50000"/>
              </a:spcBef>
            </a:pPr>
            <a:r>
              <a:rPr lang="en-US" sz="3600" b="1" dirty="0">
                <a:solidFill>
                  <a:schemeClr val="accent1"/>
                </a:solidFill>
                <a:latin typeface="Comic Sans MS" pitchFamily="66" charset="0"/>
              </a:rPr>
              <a:t>3 Types of symbiosis:</a:t>
            </a:r>
          </a:p>
          <a:p>
            <a:pPr>
              <a:spcBef>
                <a:spcPct val="50000"/>
              </a:spcBef>
            </a:pPr>
            <a:r>
              <a:rPr lang="en-US" sz="3600" b="1" dirty="0">
                <a:solidFill>
                  <a:schemeClr val="bg1"/>
                </a:solidFill>
                <a:latin typeface="Comic Sans MS" pitchFamily="66" charset="0"/>
              </a:rPr>
              <a:t>1. Commensalism</a:t>
            </a:r>
          </a:p>
          <a:p>
            <a:pPr>
              <a:spcBef>
                <a:spcPct val="50000"/>
              </a:spcBef>
            </a:pPr>
            <a:r>
              <a:rPr lang="en-US" sz="3600" b="1" dirty="0">
                <a:solidFill>
                  <a:schemeClr val="bg1"/>
                </a:solidFill>
                <a:latin typeface="Comic Sans MS" pitchFamily="66" charset="0"/>
              </a:rPr>
              <a:t>2. Parasitism</a:t>
            </a:r>
          </a:p>
          <a:p>
            <a:pPr>
              <a:spcBef>
                <a:spcPct val="50000"/>
              </a:spcBef>
            </a:pPr>
            <a:r>
              <a:rPr lang="en-US" sz="3600" b="1" dirty="0">
                <a:solidFill>
                  <a:schemeClr val="bg1"/>
                </a:solidFill>
                <a:latin typeface="Comic Sans MS" pitchFamily="66" charset="0"/>
              </a:rPr>
              <a:t>3. Mutualism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to="" calcmode="lin" valueType="num">
                                      <p:cBhvr>
                                        <p:cTn id="7" dur="1" fill="hold"/>
                                        <p:tgtEl>
                                          <p:spTgt spid="2253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 to="" calcmode="lin" valueType="num">
                                      <p:cBhvr>
                                        <p:cTn id="12" dur="1" fill="hold"/>
                                        <p:tgtEl>
                                          <p:spTgt spid="22531">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2533">
                                            <p:txEl>
                                              <p:pRg st="0" end="0"/>
                                            </p:txEl>
                                          </p:spTgt>
                                        </p:tgtEl>
                                        <p:attrNameLst>
                                          <p:attrName>style.visibility</p:attrName>
                                        </p:attrNameLst>
                                      </p:cBhvr>
                                      <p:to>
                                        <p:strVal val="visible"/>
                                      </p:to>
                                    </p:set>
                                    <p:anim to="" calcmode="lin" valueType="num">
                                      <p:cBhvr>
                                        <p:cTn id="17" dur="1" fill="hold"/>
                                        <p:tgtEl>
                                          <p:spTgt spid="22533">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2533">
                                            <p:txEl>
                                              <p:pRg st="1" end="1"/>
                                            </p:txEl>
                                          </p:spTgt>
                                        </p:tgtEl>
                                        <p:attrNameLst>
                                          <p:attrName>style.visibility</p:attrName>
                                        </p:attrNameLst>
                                      </p:cBhvr>
                                      <p:to>
                                        <p:strVal val="visible"/>
                                      </p:to>
                                    </p:set>
                                    <p:anim to="" calcmode="lin" valueType="num">
                                      <p:cBhvr>
                                        <p:cTn id="22" dur="1" fill="hold"/>
                                        <p:tgtEl>
                                          <p:spTgt spid="22533">
                                            <p:txEl>
                                              <p:pRg st="1" end="1"/>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22533">
                                            <p:txEl>
                                              <p:pRg st="2" end="2"/>
                                            </p:txEl>
                                          </p:spTgt>
                                        </p:tgtEl>
                                        <p:attrNameLst>
                                          <p:attrName>style.visibility</p:attrName>
                                        </p:attrNameLst>
                                      </p:cBhvr>
                                      <p:to>
                                        <p:strVal val="visible"/>
                                      </p:to>
                                    </p:set>
                                    <p:anim to="" calcmode="lin" valueType="num">
                                      <p:cBhvr>
                                        <p:cTn id="25" dur="1" fill="hold"/>
                                        <p:tgtEl>
                                          <p:spTgt spid="22533">
                                            <p:txEl>
                                              <p:pRg st="2" end="2"/>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22533">
                                            <p:txEl>
                                              <p:pRg st="3" end="3"/>
                                            </p:txEl>
                                          </p:spTgt>
                                        </p:tgtEl>
                                        <p:attrNameLst>
                                          <p:attrName>style.visibility</p:attrName>
                                        </p:attrNameLst>
                                      </p:cBhvr>
                                      <p:to>
                                        <p:strVal val="visible"/>
                                      </p:to>
                                    </p:set>
                                    <p:anim to="" calcmode="lin" valueType="num">
                                      <p:cBhvr>
                                        <p:cTn id="28" dur="1" fill="hold"/>
                                        <p:tgtEl>
                                          <p:spTgt spid="22533">
                                            <p:txEl>
                                              <p:pRg st="3" end="3"/>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22532"/>
                                        </p:tgtEl>
                                        <p:attrNameLst>
                                          <p:attrName>style.visibility</p:attrName>
                                        </p:attrNameLst>
                                      </p:cBhvr>
                                      <p:to>
                                        <p:strVal val="visible"/>
                                      </p:to>
                                    </p:set>
                                    <p:animEffect transition="in" filter="wheel(4)">
                                      <p:cBhvr>
                                        <p:cTn id="33" dur="20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0"/>
            <a:ext cx="7772400" cy="838200"/>
          </a:xfrm>
        </p:spPr>
        <p:txBody>
          <a:bodyPr/>
          <a:lstStyle/>
          <a:p>
            <a:pPr eaLnBrk="1" hangingPunct="1"/>
            <a:r>
              <a:rPr lang="en-US" sz="3600" b="1" dirty="0" smtClean="0">
                <a:solidFill>
                  <a:schemeClr val="accent1"/>
                </a:solidFill>
                <a:latin typeface="Comic Sans MS" pitchFamily="66" charset="0"/>
              </a:rPr>
              <a:t>Symbiotic Relationships</a:t>
            </a:r>
          </a:p>
        </p:txBody>
      </p:sp>
      <p:sp>
        <p:nvSpPr>
          <p:cNvPr id="23555" name="Rectangle 3"/>
          <p:cNvSpPr>
            <a:spLocks noGrp="1" noChangeArrowheads="1"/>
          </p:cNvSpPr>
          <p:nvPr>
            <p:ph type="body" idx="1"/>
          </p:nvPr>
        </p:nvSpPr>
        <p:spPr>
          <a:xfrm>
            <a:off x="228600" y="685800"/>
            <a:ext cx="4953000" cy="4191000"/>
          </a:xfrm>
        </p:spPr>
        <p:txBody>
          <a:bodyPr/>
          <a:lstStyle/>
          <a:p>
            <a:pPr eaLnBrk="1" hangingPunct="1">
              <a:buFontTx/>
              <a:buNone/>
            </a:pPr>
            <a:r>
              <a:rPr lang="en-US" b="1" dirty="0" smtClean="0">
                <a:solidFill>
                  <a:schemeClr val="accent1"/>
                </a:solidFill>
                <a:latin typeface="Comic Sans MS" pitchFamily="66" charset="0"/>
              </a:rPr>
              <a:t>Commensalism- </a:t>
            </a:r>
          </a:p>
          <a:p>
            <a:pPr eaLnBrk="1" hangingPunct="1">
              <a:buFontTx/>
              <a:buNone/>
            </a:pPr>
            <a:r>
              <a:rPr lang="en-US" b="1" dirty="0" smtClean="0">
                <a:solidFill>
                  <a:schemeClr val="accent1"/>
                </a:solidFill>
                <a:latin typeface="Comic Sans MS" pitchFamily="66" charset="0"/>
              </a:rPr>
              <a:t>	</a:t>
            </a:r>
            <a:r>
              <a:rPr lang="en-US" b="1" dirty="0" smtClean="0">
                <a:solidFill>
                  <a:schemeClr val="bg1"/>
                </a:solidFill>
                <a:latin typeface="Comic Sans MS" pitchFamily="66" charset="0"/>
              </a:rPr>
              <a:t>one species benefits and the other is neither harmed nor helped</a:t>
            </a:r>
          </a:p>
          <a:p>
            <a:pPr eaLnBrk="1" hangingPunct="1">
              <a:buFontTx/>
              <a:buNone/>
            </a:pPr>
            <a:r>
              <a:rPr lang="en-US" b="1" dirty="0" smtClean="0">
                <a:solidFill>
                  <a:schemeClr val="bg1"/>
                </a:solidFill>
                <a:latin typeface="Comic Sans MS" pitchFamily="66" charset="0"/>
              </a:rPr>
              <a:t>Ex. orchids on a tree, Polar bears and </a:t>
            </a:r>
            <a:r>
              <a:rPr lang="en-US" b="1" dirty="0" err="1" smtClean="0">
                <a:solidFill>
                  <a:schemeClr val="bg1"/>
                </a:solidFill>
                <a:latin typeface="Comic Sans MS" pitchFamily="66" charset="0"/>
              </a:rPr>
              <a:t>cynabacteria</a:t>
            </a:r>
            <a:endParaRPr lang="en-US" b="1" dirty="0" smtClean="0">
              <a:solidFill>
                <a:schemeClr val="bg1"/>
              </a:solidFill>
              <a:latin typeface="Comic Sans MS" pitchFamily="66" charset="0"/>
            </a:endParaRPr>
          </a:p>
        </p:txBody>
      </p:sp>
      <p:sp>
        <p:nvSpPr>
          <p:cNvPr id="23556" name="Text Box 1029"/>
          <p:cNvSpPr txBox="1">
            <a:spLocks noChangeArrowheads="1"/>
          </p:cNvSpPr>
          <p:nvPr/>
        </p:nvSpPr>
        <p:spPr bwMode="auto">
          <a:xfrm>
            <a:off x="228600" y="4800600"/>
            <a:ext cx="6248400" cy="1692771"/>
          </a:xfrm>
          <a:prstGeom prst="rect">
            <a:avLst/>
          </a:prstGeom>
          <a:noFill/>
          <a:ln w="9525">
            <a:noFill/>
            <a:miter lim="800000"/>
            <a:headEnd/>
            <a:tailEnd/>
          </a:ln>
        </p:spPr>
        <p:txBody>
          <a:bodyPr wrap="square">
            <a:spAutoFit/>
          </a:bodyPr>
          <a:lstStyle/>
          <a:p>
            <a:pPr>
              <a:spcBef>
                <a:spcPct val="50000"/>
              </a:spcBef>
            </a:pPr>
            <a:r>
              <a:rPr lang="en-US" b="1" dirty="0">
                <a:solidFill>
                  <a:srgbClr val="00FFFF"/>
                </a:solidFill>
                <a:latin typeface="Comic Sans MS" pitchFamily="66" charset="0"/>
              </a:rPr>
              <a:t>Epiphytes: </a:t>
            </a:r>
            <a:r>
              <a:rPr lang="en-US" sz="2000" b="1" dirty="0">
                <a:solidFill>
                  <a:schemeClr val="bg1"/>
                </a:solidFill>
                <a:latin typeface="Comic Sans MS" pitchFamily="66" charset="0"/>
              </a:rPr>
              <a:t>A plant, such as a tropical orchid or a bromeliad, that grows on another plant upon which it depends for mechanical support but not for nutrients. Also called </a:t>
            </a:r>
            <a:r>
              <a:rPr lang="en-US" sz="2000" b="1" i="1" dirty="0" err="1">
                <a:solidFill>
                  <a:schemeClr val="tx2"/>
                </a:solidFill>
                <a:latin typeface="Comic Sans MS" pitchFamily="66" charset="0"/>
              </a:rPr>
              <a:t>a</a:t>
            </a:r>
            <a:r>
              <a:rPr lang="en-US" sz="2000" b="1" i="1" dirty="0" err="1" smtClean="0">
                <a:solidFill>
                  <a:schemeClr val="tx2"/>
                </a:solidFill>
                <a:latin typeface="Comic Sans MS" pitchFamily="66" charset="0"/>
              </a:rPr>
              <a:t>erophyte</a:t>
            </a:r>
            <a:r>
              <a:rPr lang="en-US" sz="2000" b="1" dirty="0">
                <a:solidFill>
                  <a:schemeClr val="bg1"/>
                </a:solidFill>
                <a:latin typeface="Comic Sans MS" pitchFamily="66" charset="0"/>
              </a:rPr>
              <a:t>, </a:t>
            </a:r>
            <a:r>
              <a:rPr lang="en-US" sz="2000" b="1" i="1" dirty="0">
                <a:solidFill>
                  <a:schemeClr val="bg1"/>
                </a:solidFill>
                <a:latin typeface="Comic Sans MS" pitchFamily="66" charset="0"/>
              </a:rPr>
              <a:t>air plant</a:t>
            </a:r>
            <a:r>
              <a:rPr lang="en-US" sz="2000" b="1" dirty="0">
                <a:solidFill>
                  <a:schemeClr val="bg1"/>
                </a:solidFill>
                <a:latin typeface="Comic Sans MS" pitchFamily="66" charset="0"/>
              </a:rPr>
              <a:t>.</a:t>
            </a:r>
            <a:r>
              <a:rPr lang="en-US" sz="2000" dirty="0">
                <a:solidFill>
                  <a:schemeClr val="bg1"/>
                </a:solidFill>
                <a:latin typeface="Comic Sans MS" pitchFamily="66" charset="0"/>
              </a:rPr>
              <a:t> </a:t>
            </a:r>
          </a:p>
        </p:txBody>
      </p:sp>
      <p:pic>
        <p:nvPicPr>
          <p:cNvPr id="23557" name="Picture 7" descr="C:\Users\Cheryl\AppData\Local\Microsoft\Windows\Temporary Internet Files\Low\Content.IE5\LGH5ORJA\20090829-11-19-26-top-creek--orchid--epiphyte[1].jpg"/>
          <p:cNvPicPr>
            <a:picLocks noChangeAspect="1" noChangeArrowheads="1"/>
          </p:cNvPicPr>
          <p:nvPr/>
        </p:nvPicPr>
        <p:blipFill>
          <a:blip r:embed="rId3" cstate="print"/>
          <a:srcRect/>
          <a:stretch>
            <a:fillRect/>
          </a:stretch>
        </p:blipFill>
        <p:spPr bwMode="auto">
          <a:xfrm>
            <a:off x="4800600" y="762000"/>
            <a:ext cx="3860800" cy="2892425"/>
          </a:xfrm>
          <a:prstGeom prst="rect">
            <a:avLst/>
          </a:prstGeom>
          <a:noFill/>
          <a:ln w="9525">
            <a:noFill/>
            <a:miter lim="800000"/>
            <a:headEnd/>
            <a:tailEnd/>
          </a:ln>
        </p:spPr>
      </p:pic>
      <p:pic>
        <p:nvPicPr>
          <p:cNvPr id="23558" name="Picture 9" descr="http://www.kew.org/mng/gallery/img_large/093.jpg"/>
          <p:cNvPicPr>
            <a:picLocks noChangeAspect="1" noChangeArrowheads="1"/>
          </p:cNvPicPr>
          <p:nvPr/>
        </p:nvPicPr>
        <p:blipFill>
          <a:blip r:embed="rId4" cstate="print"/>
          <a:srcRect/>
          <a:stretch>
            <a:fillRect/>
          </a:stretch>
        </p:blipFill>
        <p:spPr bwMode="auto">
          <a:xfrm>
            <a:off x="6553200" y="3124200"/>
            <a:ext cx="2378075" cy="3436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anim to="" calcmode="lin" valueType="num">
                                      <p:cBhvr>
                                        <p:cTn id="7" dur="1" fill="hold"/>
                                        <p:tgtEl>
                                          <p:spTgt spid="2355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3558"/>
                                        </p:tgtEl>
                                        <p:attrNameLst>
                                          <p:attrName>style.visibility</p:attrName>
                                        </p:attrNameLst>
                                      </p:cBhvr>
                                      <p:to>
                                        <p:strVal val="visible"/>
                                      </p:to>
                                    </p:set>
                                    <p:anim to="" calcmode="lin" valueType="num">
                                      <p:cBhvr>
                                        <p:cTn id="12" dur="1" fill="hold"/>
                                        <p:tgtEl>
                                          <p:spTgt spid="2355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3554"/>
                                        </p:tgtEl>
                                        <p:attrNameLst>
                                          <p:attrName>style.visibility</p:attrName>
                                        </p:attrNameLst>
                                      </p:cBhvr>
                                      <p:to>
                                        <p:strVal val="visible"/>
                                      </p:to>
                                    </p:set>
                                    <p:anim to="" calcmode="lin" valueType="num">
                                      <p:cBhvr>
                                        <p:cTn id="17" dur="1" fill="hold"/>
                                        <p:tgtEl>
                                          <p:spTgt spid="23554"/>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3555">
                                            <p:txEl>
                                              <p:pRg st="0" end="0"/>
                                            </p:txEl>
                                          </p:spTgt>
                                        </p:tgtEl>
                                        <p:attrNameLst>
                                          <p:attrName>style.visibility</p:attrName>
                                        </p:attrNameLst>
                                      </p:cBhvr>
                                      <p:to>
                                        <p:strVal val="visible"/>
                                      </p:to>
                                    </p:set>
                                    <p:anim to="" calcmode="lin" valueType="num">
                                      <p:cBhvr>
                                        <p:cTn id="22" dur="1" fill="hold"/>
                                        <p:tgtEl>
                                          <p:spTgt spid="23555">
                                            <p:txEl>
                                              <p:pRg st="0" end="0"/>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23555">
                                            <p:txEl>
                                              <p:pRg st="1" end="1"/>
                                            </p:txEl>
                                          </p:spTgt>
                                        </p:tgtEl>
                                        <p:attrNameLst>
                                          <p:attrName>style.visibility</p:attrName>
                                        </p:attrNameLst>
                                      </p:cBhvr>
                                      <p:to>
                                        <p:strVal val="visible"/>
                                      </p:to>
                                    </p:set>
                                    <p:anim to="" calcmode="lin" valueType="num">
                                      <p:cBhvr>
                                        <p:cTn id="25" dur="1" fill="hold"/>
                                        <p:tgtEl>
                                          <p:spTgt spid="23555">
                                            <p:txEl>
                                              <p:pRg st="1" end="1"/>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23555">
                                            <p:txEl>
                                              <p:pRg st="2" end="2"/>
                                            </p:txEl>
                                          </p:spTgt>
                                        </p:tgtEl>
                                        <p:attrNameLst>
                                          <p:attrName>style.visibility</p:attrName>
                                        </p:attrNameLst>
                                      </p:cBhvr>
                                      <p:to>
                                        <p:strVal val="visible"/>
                                      </p:to>
                                    </p:set>
                                    <p:anim to="" calcmode="lin" valueType="num">
                                      <p:cBhvr>
                                        <p:cTn id="30" dur="1" fill="hold"/>
                                        <p:tgtEl>
                                          <p:spTgt spid="23555">
                                            <p:txEl>
                                              <p:pRg st="2" end="2"/>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23556">
                                            <p:txEl>
                                              <p:pRg st="0" end="0"/>
                                            </p:txEl>
                                          </p:spTgt>
                                        </p:tgtEl>
                                        <p:attrNameLst>
                                          <p:attrName>style.visibility</p:attrName>
                                        </p:attrNameLst>
                                      </p:cBhvr>
                                      <p:to>
                                        <p:strVal val="visible"/>
                                      </p:to>
                                    </p:set>
                                    <p:anim to="" calcmode="lin" valueType="num">
                                      <p:cBhvr>
                                        <p:cTn id="35" dur="1" fill="hold"/>
                                        <p:tgtEl>
                                          <p:spTgt spid="2355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a:xfrm>
            <a:off x="685800" y="228600"/>
            <a:ext cx="7772400" cy="1143000"/>
          </a:xfrm>
        </p:spPr>
        <p:txBody>
          <a:bodyPr/>
          <a:lstStyle/>
          <a:p>
            <a:pPr eaLnBrk="1" hangingPunct="1"/>
            <a:r>
              <a:rPr lang="en-US" sz="3600" b="1" dirty="0" smtClean="0">
                <a:solidFill>
                  <a:schemeClr val="accent1"/>
                </a:solidFill>
                <a:latin typeface="Comic Sans MS" pitchFamily="66" charset="0"/>
              </a:rPr>
              <a:t>Symbiotic Relationships</a:t>
            </a:r>
          </a:p>
        </p:txBody>
      </p:sp>
      <p:sp>
        <p:nvSpPr>
          <p:cNvPr id="24579" name="Rectangle 1027"/>
          <p:cNvSpPr>
            <a:spLocks noGrp="1" noChangeArrowheads="1"/>
          </p:cNvSpPr>
          <p:nvPr>
            <p:ph type="body" idx="1"/>
          </p:nvPr>
        </p:nvSpPr>
        <p:spPr>
          <a:xfrm>
            <a:off x="228600" y="1295400"/>
            <a:ext cx="4953000" cy="3886200"/>
          </a:xfrm>
        </p:spPr>
        <p:txBody>
          <a:bodyPr/>
          <a:lstStyle/>
          <a:p>
            <a:pPr eaLnBrk="1" hangingPunct="1">
              <a:buFontTx/>
              <a:buNone/>
            </a:pPr>
            <a:r>
              <a:rPr lang="en-US" b="1" dirty="0" smtClean="0">
                <a:solidFill>
                  <a:schemeClr val="accent1"/>
                </a:solidFill>
                <a:latin typeface="Comic Sans MS" pitchFamily="66" charset="0"/>
              </a:rPr>
              <a:t>Commensalism Example </a:t>
            </a:r>
          </a:p>
          <a:p>
            <a:pPr eaLnBrk="1" hangingPunct="1">
              <a:buFontTx/>
              <a:buNone/>
            </a:pPr>
            <a:r>
              <a:rPr lang="en-US" b="1" dirty="0" smtClean="0">
                <a:solidFill>
                  <a:schemeClr val="accent1"/>
                </a:solidFill>
                <a:latin typeface="Comic Sans MS" pitchFamily="66" charset="0"/>
              </a:rPr>
              <a:t>	</a:t>
            </a:r>
            <a:r>
              <a:rPr lang="en-US" b="1" dirty="0" smtClean="0">
                <a:solidFill>
                  <a:schemeClr val="bg1"/>
                </a:solidFill>
                <a:latin typeface="Comic Sans MS" pitchFamily="66" charset="0"/>
              </a:rPr>
              <a:t>Ex. polar bears and </a:t>
            </a:r>
            <a:r>
              <a:rPr lang="en-US" b="1" dirty="0" err="1" smtClean="0">
                <a:solidFill>
                  <a:schemeClr val="bg1"/>
                </a:solidFill>
                <a:latin typeface="Comic Sans MS" pitchFamily="66" charset="0"/>
              </a:rPr>
              <a:t>cyanobacteria</a:t>
            </a:r>
            <a:endParaRPr lang="en-US" b="1" dirty="0" smtClean="0">
              <a:solidFill>
                <a:schemeClr val="bg1"/>
              </a:solidFill>
              <a:latin typeface="Comic Sans MS" pitchFamily="66" charset="0"/>
            </a:endParaRPr>
          </a:p>
        </p:txBody>
      </p:sp>
      <p:pic>
        <p:nvPicPr>
          <p:cNvPr id="24580" name="Picture 1030" descr="polar-bear-slumped"/>
          <p:cNvPicPr>
            <a:picLocks noChangeAspect="1" noChangeArrowheads="1"/>
          </p:cNvPicPr>
          <p:nvPr/>
        </p:nvPicPr>
        <p:blipFill>
          <a:blip r:embed="rId3" cstate="print"/>
          <a:srcRect/>
          <a:stretch>
            <a:fillRect/>
          </a:stretch>
        </p:blipFill>
        <p:spPr bwMode="auto">
          <a:xfrm>
            <a:off x="5029200" y="1219200"/>
            <a:ext cx="4114800" cy="563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to="" calcmode="lin" valueType="num">
                                      <p:cBhvr>
                                        <p:cTn id="7" dur="1" fill="hold"/>
                                        <p:tgtEl>
                                          <p:spTgt spid="2457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 to="" calcmode="lin" valueType="num">
                                      <p:cBhvr>
                                        <p:cTn id="12" dur="1" fill="hold"/>
                                        <p:tgtEl>
                                          <p:spTgt spid="24579">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24579">
                                            <p:txEl>
                                              <p:pRg st="1" end="1"/>
                                            </p:txEl>
                                          </p:spTgt>
                                        </p:tgtEl>
                                        <p:attrNameLst>
                                          <p:attrName>style.visibility</p:attrName>
                                        </p:attrNameLst>
                                      </p:cBhvr>
                                      <p:to>
                                        <p:strVal val="visible"/>
                                      </p:to>
                                    </p:set>
                                    <p:anim to="" calcmode="lin" valueType="num">
                                      <p:cBhvr>
                                        <p:cTn id="15" dur="1" fill="hold"/>
                                        <p:tgtEl>
                                          <p:spTgt spid="24579">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24580"/>
                                        </p:tgtEl>
                                        <p:attrNameLst>
                                          <p:attrName>style.visibility</p:attrName>
                                        </p:attrNameLst>
                                      </p:cBhvr>
                                      <p:to>
                                        <p:strVal val="visible"/>
                                      </p:to>
                                    </p:set>
                                    <p:anim to="" calcmode="lin" valueType="num">
                                      <p:cBhvr>
                                        <p:cTn id="20" dur="1" fill="hold"/>
                                        <p:tgtEl>
                                          <p:spTgt spid="2458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1143000"/>
          </a:xfrm>
        </p:spPr>
        <p:txBody>
          <a:bodyPr/>
          <a:lstStyle/>
          <a:p>
            <a:pPr eaLnBrk="1" hangingPunct="1"/>
            <a:r>
              <a:rPr lang="en-US" sz="3600" b="1" dirty="0" smtClean="0">
                <a:solidFill>
                  <a:schemeClr val="accent1"/>
                </a:solidFill>
                <a:latin typeface="Comic Sans MS" pitchFamily="66" charset="0"/>
              </a:rPr>
              <a:t>Symbiotic Relationships</a:t>
            </a:r>
          </a:p>
        </p:txBody>
      </p:sp>
      <p:sp>
        <p:nvSpPr>
          <p:cNvPr id="25603" name="Rectangle 3"/>
          <p:cNvSpPr>
            <a:spLocks noGrp="1" noChangeArrowheads="1"/>
          </p:cNvSpPr>
          <p:nvPr>
            <p:ph type="body" idx="1"/>
          </p:nvPr>
        </p:nvSpPr>
        <p:spPr>
          <a:xfrm>
            <a:off x="228600" y="1295400"/>
            <a:ext cx="8305800" cy="3886200"/>
          </a:xfrm>
        </p:spPr>
        <p:txBody>
          <a:bodyPr/>
          <a:lstStyle/>
          <a:p>
            <a:pPr eaLnBrk="1" hangingPunct="1">
              <a:buFontTx/>
              <a:buNone/>
            </a:pPr>
            <a:r>
              <a:rPr lang="en-US" sz="3600" b="1" dirty="0" smtClean="0">
                <a:solidFill>
                  <a:schemeClr val="accent1"/>
                </a:solidFill>
                <a:latin typeface="Comic Sans MS" pitchFamily="66" charset="0"/>
              </a:rPr>
              <a:t>Parasitism- 	</a:t>
            </a:r>
          </a:p>
          <a:p>
            <a:pPr eaLnBrk="1" hangingPunct="1">
              <a:buFontTx/>
              <a:buNone/>
            </a:pPr>
            <a:r>
              <a:rPr lang="en-US" sz="3600" b="1" dirty="0" smtClean="0">
                <a:solidFill>
                  <a:schemeClr val="bg1"/>
                </a:solidFill>
                <a:latin typeface="Comic Sans MS" pitchFamily="66" charset="0"/>
              </a:rPr>
              <a:t>one species benefits (parasite) and the other is harmed (host)</a:t>
            </a:r>
          </a:p>
          <a:p>
            <a:pPr eaLnBrk="1" hangingPunct="1">
              <a:buFontTx/>
              <a:buNone/>
            </a:pPr>
            <a:endParaRPr lang="en-US" sz="1400" b="1" dirty="0" smtClean="0">
              <a:solidFill>
                <a:schemeClr val="bg1"/>
              </a:solidFill>
              <a:latin typeface="Comic Sans MS" pitchFamily="66" charset="0"/>
            </a:endParaRPr>
          </a:p>
          <a:p>
            <a:pPr eaLnBrk="1" hangingPunct="1"/>
            <a:r>
              <a:rPr lang="en-US" sz="3600" b="1" dirty="0" smtClean="0">
                <a:solidFill>
                  <a:schemeClr val="bg1"/>
                </a:solidFill>
                <a:latin typeface="Comic Sans MS" pitchFamily="66" charset="0"/>
              </a:rPr>
              <a:t>Parasite-Host relationship</a:t>
            </a:r>
          </a:p>
        </p:txBody>
      </p:sp>
      <p:pic>
        <p:nvPicPr>
          <p:cNvPr id="25604" name="Picture 1031" descr="IDVectorDeerTicks"/>
          <p:cNvPicPr>
            <a:picLocks noChangeAspect="1" noChangeArrowheads="1"/>
          </p:cNvPicPr>
          <p:nvPr/>
        </p:nvPicPr>
        <p:blipFill>
          <a:blip r:embed="rId3" cstate="print"/>
          <a:srcRect/>
          <a:stretch>
            <a:fillRect/>
          </a:stretch>
        </p:blipFill>
        <p:spPr bwMode="auto">
          <a:xfrm>
            <a:off x="1219200" y="4114800"/>
            <a:ext cx="6324600"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to="" calcmode="lin" valueType="num">
                                      <p:cBhvr>
                                        <p:cTn id="7" dur="1" fill="hold"/>
                                        <p:tgtEl>
                                          <p:spTgt spid="2560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 to="" calcmode="lin" valueType="num">
                                      <p:cBhvr>
                                        <p:cTn id="12" dur="1" fill="hold"/>
                                        <p:tgtEl>
                                          <p:spTgt spid="2560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5603">
                                            <p:txEl>
                                              <p:pRg st="1" end="1"/>
                                            </p:txEl>
                                          </p:spTgt>
                                        </p:tgtEl>
                                        <p:attrNameLst>
                                          <p:attrName>style.visibility</p:attrName>
                                        </p:attrNameLst>
                                      </p:cBhvr>
                                      <p:to>
                                        <p:strVal val="visible"/>
                                      </p:to>
                                    </p:set>
                                    <p:anim to="" calcmode="lin" valueType="num">
                                      <p:cBhvr>
                                        <p:cTn id="17" dur="1" fill="hold"/>
                                        <p:tgtEl>
                                          <p:spTgt spid="2560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 from="(-#ppt_w/2)" to="(#ppt_x)" calcmode="lin" valueType="num">
                                      <p:cBhvr>
                                        <p:cTn id="22" dur="600" fill="hold">
                                          <p:stCondLst>
                                            <p:cond delay="0"/>
                                          </p:stCondLst>
                                        </p:cTn>
                                        <p:tgtEl>
                                          <p:spTgt spid="25603">
                                            <p:txEl>
                                              <p:pRg st="3" end="3"/>
                                            </p:txEl>
                                          </p:spTgt>
                                        </p:tgtEl>
                                        <p:attrNameLst>
                                          <p:attrName>ppt_x</p:attrName>
                                        </p:attrNameLst>
                                      </p:cBhvr>
                                    </p:anim>
                                    <p:anim from="0" to="-1.0" calcmode="lin" valueType="num">
                                      <p:cBhvr>
                                        <p:cTn id="23" dur="200" decel="50000" autoRev="1" fill="hold">
                                          <p:stCondLst>
                                            <p:cond delay="600"/>
                                          </p:stCondLst>
                                        </p:cTn>
                                        <p:tgtEl>
                                          <p:spTgt spid="25603">
                                            <p:txEl>
                                              <p:pRg st="3" end="3"/>
                                            </p:txEl>
                                          </p:spTgt>
                                        </p:tgtEl>
                                        <p:attrNameLst>
                                          <p:attrName>xshear</p:attrName>
                                        </p:attrNameLst>
                                      </p:cBhvr>
                                    </p:anim>
                                    <p:animScale>
                                      <p:cBhvr>
                                        <p:cTn id="24" dur="200" decel="100000" autoRev="1" fill="hold">
                                          <p:stCondLst>
                                            <p:cond delay="600"/>
                                          </p:stCondLst>
                                        </p:cTn>
                                        <p:tgtEl>
                                          <p:spTgt spid="25603">
                                            <p:txEl>
                                              <p:pRg st="3" end="3"/>
                                            </p:txEl>
                                          </p:spTgt>
                                        </p:tgtEl>
                                      </p:cBhvr>
                                      <p:from x="100000" y="100000"/>
                                      <p:to x="80000" y="100000"/>
                                    </p:animScale>
                                    <p:anim by="(#ppt_h/3+#ppt_w*0.1)" calcmode="lin" valueType="num">
                                      <p:cBhvr additive="sum">
                                        <p:cTn id="25" dur="200" decel="100000" autoRev="1" fill="hold">
                                          <p:stCondLst>
                                            <p:cond delay="600"/>
                                          </p:stCondLst>
                                        </p:cTn>
                                        <p:tgtEl>
                                          <p:spTgt spid="25603">
                                            <p:txEl>
                                              <p:pRg st="3" end="3"/>
                                            </p:txEl>
                                          </p:spTgt>
                                        </p:tgtEl>
                                        <p:attrNameLst>
                                          <p:attrName>ppt_x</p:attrName>
                                        </p:attrNameLst>
                                      </p:cBhvr>
                                    </p:anim>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25604"/>
                                        </p:tgtEl>
                                        <p:attrNameLst>
                                          <p:attrName>style.visibility</p:attrName>
                                        </p:attrNameLst>
                                      </p:cBhvr>
                                      <p:to>
                                        <p:strVal val="visible"/>
                                      </p:to>
                                    </p:set>
                                    <p:anim calcmode="lin" valueType="num">
                                      <p:cBhvr>
                                        <p:cTn id="30" dur="500" decel="50000" fill="hold">
                                          <p:stCondLst>
                                            <p:cond delay="0"/>
                                          </p:stCondLst>
                                        </p:cTn>
                                        <p:tgtEl>
                                          <p:spTgt spid="25604"/>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25604"/>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25604"/>
                                        </p:tgtEl>
                                        <p:attrNameLst>
                                          <p:attrName>ppt_w</p:attrName>
                                        </p:attrNameLst>
                                      </p:cBhvr>
                                      <p:tavLst>
                                        <p:tav tm="0">
                                          <p:val>
                                            <p:strVal val="#ppt_w*.05"/>
                                          </p:val>
                                        </p:tav>
                                        <p:tav tm="100000">
                                          <p:val>
                                            <p:strVal val="#ppt_w"/>
                                          </p:val>
                                        </p:tav>
                                      </p:tavLst>
                                    </p:anim>
                                    <p:anim calcmode="lin" valueType="num">
                                      <p:cBhvr>
                                        <p:cTn id="33" dur="1000" fill="hold"/>
                                        <p:tgtEl>
                                          <p:spTgt spid="25604"/>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25604"/>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25604"/>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25604"/>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228600"/>
            <a:ext cx="7772400" cy="1143000"/>
          </a:xfrm>
        </p:spPr>
        <p:txBody>
          <a:bodyPr/>
          <a:lstStyle/>
          <a:p>
            <a:pPr eaLnBrk="1" hangingPunct="1"/>
            <a:r>
              <a:rPr lang="en-US" sz="3600" b="1" dirty="0" smtClean="0">
                <a:solidFill>
                  <a:schemeClr val="accent1"/>
                </a:solidFill>
                <a:latin typeface="Comic Sans MS" pitchFamily="66" charset="0"/>
              </a:rPr>
              <a:t>Symbiotic Relationships</a:t>
            </a:r>
          </a:p>
        </p:txBody>
      </p:sp>
      <p:sp>
        <p:nvSpPr>
          <p:cNvPr id="26627" name="Rectangle 3"/>
          <p:cNvSpPr>
            <a:spLocks noGrp="1" noChangeArrowheads="1"/>
          </p:cNvSpPr>
          <p:nvPr>
            <p:ph type="body" idx="1"/>
          </p:nvPr>
        </p:nvSpPr>
        <p:spPr>
          <a:xfrm>
            <a:off x="228600" y="1295400"/>
            <a:ext cx="8305800" cy="3886200"/>
          </a:xfrm>
        </p:spPr>
        <p:txBody>
          <a:bodyPr/>
          <a:lstStyle/>
          <a:p>
            <a:pPr eaLnBrk="1" hangingPunct="1">
              <a:buFontTx/>
              <a:buNone/>
            </a:pPr>
            <a:r>
              <a:rPr lang="en-US" sz="3600" b="1" dirty="0" smtClean="0">
                <a:solidFill>
                  <a:schemeClr val="accent1"/>
                </a:solidFill>
                <a:latin typeface="Comic Sans MS" pitchFamily="66" charset="0"/>
              </a:rPr>
              <a:t>Parasitism- 	</a:t>
            </a:r>
            <a:r>
              <a:rPr lang="en-US" sz="3600" b="1" dirty="0" smtClean="0">
                <a:solidFill>
                  <a:schemeClr val="bg1"/>
                </a:solidFill>
                <a:latin typeface="Comic Sans MS" pitchFamily="66" charset="0"/>
              </a:rPr>
              <a:t>parasite-host</a:t>
            </a:r>
          </a:p>
          <a:p>
            <a:pPr eaLnBrk="1" hangingPunct="1">
              <a:buFontTx/>
              <a:buNone/>
            </a:pPr>
            <a:r>
              <a:rPr lang="en-US" sz="3600" b="1" dirty="0" smtClean="0">
                <a:solidFill>
                  <a:schemeClr val="bg1"/>
                </a:solidFill>
                <a:latin typeface="Comic Sans MS" pitchFamily="66" charset="0"/>
              </a:rPr>
              <a:t>Ex. lampreys, </a:t>
            </a:r>
          </a:p>
          <a:p>
            <a:pPr eaLnBrk="1" hangingPunct="1">
              <a:buFontTx/>
              <a:buNone/>
            </a:pPr>
            <a:r>
              <a:rPr lang="en-US" sz="3600" b="1" dirty="0" smtClean="0">
                <a:solidFill>
                  <a:schemeClr val="bg1"/>
                </a:solidFill>
                <a:latin typeface="Comic Sans MS" pitchFamily="66" charset="0"/>
              </a:rPr>
              <a:t>leeches, fleas,</a:t>
            </a:r>
          </a:p>
          <a:p>
            <a:pPr eaLnBrk="1" hangingPunct="1">
              <a:buFontTx/>
              <a:buNone/>
            </a:pPr>
            <a:r>
              <a:rPr lang="en-US" sz="3600" b="1" dirty="0" smtClean="0">
                <a:solidFill>
                  <a:schemeClr val="bg1"/>
                </a:solidFill>
                <a:latin typeface="Comic Sans MS" pitchFamily="66" charset="0"/>
              </a:rPr>
              <a:t>ticks, tapeworm</a:t>
            </a:r>
          </a:p>
        </p:txBody>
      </p:sp>
      <p:pic>
        <p:nvPicPr>
          <p:cNvPr id="26628" name="Picture 4" descr="lamprey"/>
          <p:cNvPicPr>
            <a:picLocks noChangeAspect="1" noChangeArrowheads="1"/>
          </p:cNvPicPr>
          <p:nvPr/>
        </p:nvPicPr>
        <p:blipFill>
          <a:blip r:embed="rId3" cstate="print"/>
          <a:srcRect/>
          <a:stretch>
            <a:fillRect/>
          </a:stretch>
        </p:blipFill>
        <p:spPr bwMode="auto">
          <a:xfrm>
            <a:off x="4038600" y="1981200"/>
            <a:ext cx="4876800"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to="" calcmode="lin" valueType="num">
                                      <p:cBhvr>
                                        <p:cTn id="7" dur="1" fill="hold"/>
                                        <p:tgtEl>
                                          <p:spTgt spid="2662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 calcmode="lin" valueType="num">
                                      <p:cBhvr>
                                        <p:cTn id="12" dur="1000" fill="hold"/>
                                        <p:tgtEl>
                                          <p:spTgt spid="26627">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6627">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662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6627">
                                            <p:txEl>
                                              <p:pRg st="0" end="0"/>
                                            </p:txEl>
                                          </p:spTgt>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nodeType="withEffect">
                                  <p:stCondLst>
                                    <p:cond delay="0"/>
                                  </p:stCondLst>
                                  <p:childTnLst>
                                    <p:set>
                                      <p:cBhvr>
                                        <p:cTn id="17" dur="1" fill="hold">
                                          <p:stCondLst>
                                            <p:cond delay="0"/>
                                          </p:stCondLst>
                                        </p:cTn>
                                        <p:tgtEl>
                                          <p:spTgt spid="26627">
                                            <p:txEl>
                                              <p:pRg st="1" end="1"/>
                                            </p:txEl>
                                          </p:spTgt>
                                        </p:tgtEl>
                                        <p:attrNameLst>
                                          <p:attrName>style.visibility</p:attrName>
                                        </p:attrNameLst>
                                      </p:cBhvr>
                                      <p:to>
                                        <p:strVal val="visible"/>
                                      </p:to>
                                    </p:set>
                                    <p:anim calcmode="lin" valueType="num">
                                      <p:cBhvr>
                                        <p:cTn id="18" dur="1000" fill="hold"/>
                                        <p:tgtEl>
                                          <p:spTgt spid="26627">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26627">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2662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26627">
                                            <p:txEl>
                                              <p:pRg st="1" end="1"/>
                                            </p:txEl>
                                          </p:spTgt>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nodeType="withEffect">
                                  <p:stCondLst>
                                    <p:cond delay="0"/>
                                  </p:stCondLst>
                                  <p:childTnLst>
                                    <p:set>
                                      <p:cBhvr>
                                        <p:cTn id="23" dur="1" fill="hold">
                                          <p:stCondLst>
                                            <p:cond delay="0"/>
                                          </p:stCondLst>
                                        </p:cTn>
                                        <p:tgtEl>
                                          <p:spTgt spid="26627">
                                            <p:txEl>
                                              <p:pRg st="2" end="2"/>
                                            </p:txEl>
                                          </p:spTgt>
                                        </p:tgtEl>
                                        <p:attrNameLst>
                                          <p:attrName>style.visibility</p:attrName>
                                        </p:attrNameLst>
                                      </p:cBhvr>
                                      <p:to>
                                        <p:strVal val="visible"/>
                                      </p:to>
                                    </p:set>
                                    <p:anim calcmode="lin" valueType="num">
                                      <p:cBhvr>
                                        <p:cTn id="24" dur="1000" fill="hold"/>
                                        <p:tgtEl>
                                          <p:spTgt spid="26627">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26627">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2662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26627">
                                            <p:txEl>
                                              <p:pRg st="2" end="2"/>
                                            </p:txEl>
                                          </p:spTgt>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nodeType="withEffect">
                                  <p:stCondLst>
                                    <p:cond delay="0"/>
                                  </p:stCondLst>
                                  <p:childTnLst>
                                    <p:set>
                                      <p:cBhvr>
                                        <p:cTn id="29" dur="1" fill="hold">
                                          <p:stCondLst>
                                            <p:cond delay="0"/>
                                          </p:stCondLst>
                                        </p:cTn>
                                        <p:tgtEl>
                                          <p:spTgt spid="26627">
                                            <p:txEl>
                                              <p:pRg st="3" end="3"/>
                                            </p:txEl>
                                          </p:spTgt>
                                        </p:tgtEl>
                                        <p:attrNameLst>
                                          <p:attrName>style.visibility</p:attrName>
                                        </p:attrNameLst>
                                      </p:cBhvr>
                                      <p:to>
                                        <p:strVal val="visible"/>
                                      </p:to>
                                    </p:set>
                                    <p:anim calcmode="lin" valueType="num">
                                      <p:cBhvr>
                                        <p:cTn id="30" dur="1000" fill="hold"/>
                                        <p:tgtEl>
                                          <p:spTgt spid="26627">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26627">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2662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2662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26628"/>
                                        </p:tgtEl>
                                        <p:attrNameLst>
                                          <p:attrName>style.visibility</p:attrName>
                                        </p:attrNameLst>
                                      </p:cBhvr>
                                      <p:to>
                                        <p:strVal val="visible"/>
                                      </p:to>
                                    </p:set>
                                    <p:anim to="" calcmode="lin" valueType="num">
                                      <p:cBhvr>
                                        <p:cTn id="38" dur="1" fill="hold"/>
                                        <p:tgtEl>
                                          <p:spTgt spid="2662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xfrm>
            <a:off x="685800" y="228600"/>
            <a:ext cx="7772400" cy="1143000"/>
          </a:xfrm>
        </p:spPr>
        <p:txBody>
          <a:bodyPr/>
          <a:lstStyle/>
          <a:p>
            <a:pPr eaLnBrk="1" hangingPunct="1"/>
            <a:r>
              <a:rPr lang="en-US" sz="3600" b="1" dirty="0" smtClean="0">
                <a:solidFill>
                  <a:schemeClr val="accent1"/>
                </a:solidFill>
                <a:latin typeface="Comic Sans MS" pitchFamily="66" charset="0"/>
              </a:rPr>
              <a:t>Symbiotic Relationships</a:t>
            </a:r>
          </a:p>
        </p:txBody>
      </p:sp>
      <p:sp>
        <p:nvSpPr>
          <p:cNvPr id="27651" name="Rectangle 1027"/>
          <p:cNvSpPr>
            <a:spLocks noGrp="1" noChangeArrowheads="1"/>
          </p:cNvSpPr>
          <p:nvPr>
            <p:ph type="body" idx="1"/>
          </p:nvPr>
        </p:nvSpPr>
        <p:spPr>
          <a:xfrm>
            <a:off x="228600" y="1295400"/>
            <a:ext cx="4419600" cy="3886200"/>
          </a:xfrm>
        </p:spPr>
        <p:txBody>
          <a:bodyPr/>
          <a:lstStyle/>
          <a:p>
            <a:pPr eaLnBrk="1" hangingPunct="1">
              <a:lnSpc>
                <a:spcPct val="90000"/>
              </a:lnSpc>
              <a:buFontTx/>
              <a:buNone/>
            </a:pPr>
            <a:r>
              <a:rPr lang="en-US" sz="3600" b="1" dirty="0" smtClean="0">
                <a:solidFill>
                  <a:schemeClr val="accent1"/>
                </a:solidFill>
                <a:latin typeface="Comic Sans MS" pitchFamily="66" charset="0"/>
              </a:rPr>
              <a:t>Mutualism- </a:t>
            </a:r>
          </a:p>
          <a:p>
            <a:pPr eaLnBrk="1" hangingPunct="1">
              <a:lnSpc>
                <a:spcPct val="90000"/>
              </a:lnSpc>
              <a:buFontTx/>
              <a:buNone/>
            </a:pPr>
            <a:r>
              <a:rPr lang="en-US" sz="3600" b="1" dirty="0" smtClean="0">
                <a:solidFill>
                  <a:schemeClr val="accent1"/>
                </a:solidFill>
                <a:latin typeface="Comic Sans MS" pitchFamily="66" charset="0"/>
              </a:rPr>
              <a:t>	</a:t>
            </a:r>
            <a:r>
              <a:rPr lang="en-US" sz="3600" b="1" dirty="0" smtClean="0">
                <a:solidFill>
                  <a:schemeClr val="bg1"/>
                </a:solidFill>
                <a:latin typeface="Comic Sans MS" pitchFamily="66" charset="0"/>
              </a:rPr>
              <a:t>beneficial to both species</a:t>
            </a:r>
          </a:p>
          <a:p>
            <a:pPr eaLnBrk="1" hangingPunct="1">
              <a:lnSpc>
                <a:spcPct val="90000"/>
              </a:lnSpc>
              <a:buFontTx/>
              <a:buNone/>
            </a:pPr>
            <a:endParaRPr lang="en-US" sz="3600" b="1" dirty="0" smtClean="0">
              <a:solidFill>
                <a:schemeClr val="bg1"/>
              </a:solidFill>
              <a:latin typeface="Comic Sans MS" pitchFamily="66" charset="0"/>
            </a:endParaRPr>
          </a:p>
          <a:p>
            <a:pPr eaLnBrk="1" hangingPunct="1">
              <a:lnSpc>
                <a:spcPct val="90000"/>
              </a:lnSpc>
              <a:buFontTx/>
              <a:buNone/>
            </a:pPr>
            <a:r>
              <a:rPr lang="en-US" sz="3600" b="1" dirty="0" smtClean="0">
                <a:solidFill>
                  <a:schemeClr val="bg1"/>
                </a:solidFill>
                <a:latin typeface="Comic Sans MS" pitchFamily="66" charset="0"/>
              </a:rPr>
              <a:t>Ex. cleaning birds and cleaner shrimp, lichen</a:t>
            </a:r>
            <a:endParaRPr lang="en-US" sz="3600" dirty="0" smtClean="0">
              <a:solidFill>
                <a:schemeClr val="bg1"/>
              </a:solidFill>
              <a:latin typeface="Comic Sans MS" pitchFamily="66" charset="0"/>
            </a:endParaRPr>
          </a:p>
        </p:txBody>
      </p:sp>
      <p:pic>
        <p:nvPicPr>
          <p:cNvPr id="27652" name="Picture 1028" descr="Cleaning birds on the back of a rhinoceros">
            <a:hlinkClick r:id="rId3" action="ppaction://hlinksldjump"/>
          </p:cNvPr>
          <p:cNvPicPr>
            <a:picLocks noChangeAspect="1" noChangeArrowheads="1"/>
          </p:cNvPicPr>
          <p:nvPr/>
        </p:nvPicPr>
        <p:blipFill>
          <a:blip r:embed="rId4" cstate="print"/>
          <a:srcRect/>
          <a:stretch>
            <a:fillRect/>
          </a:stretch>
        </p:blipFill>
        <p:spPr bwMode="auto">
          <a:xfrm>
            <a:off x="4800600" y="1371600"/>
            <a:ext cx="3657600" cy="510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 to="" calcmode="lin" valueType="num">
                                      <p:cBhvr>
                                        <p:cTn id="7" dur="1" fill="hold"/>
                                        <p:tgtEl>
                                          <p:spTgt spid="2765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7650"/>
                                        </p:tgtEl>
                                        <p:attrNameLst>
                                          <p:attrName>style.visibility</p:attrName>
                                        </p:attrNameLst>
                                      </p:cBhvr>
                                      <p:to>
                                        <p:strVal val="visible"/>
                                      </p:to>
                                    </p:set>
                                    <p:anim to="" calcmode="lin" valueType="num">
                                      <p:cBhvr>
                                        <p:cTn id="12" dur="1" fill="hold"/>
                                        <p:tgtEl>
                                          <p:spTgt spid="2765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7651">
                                            <p:txEl>
                                              <p:pRg st="0" end="0"/>
                                            </p:txEl>
                                          </p:spTgt>
                                        </p:tgtEl>
                                        <p:attrNameLst>
                                          <p:attrName>style.visibility</p:attrName>
                                        </p:attrNameLst>
                                      </p:cBhvr>
                                      <p:to>
                                        <p:strVal val="visible"/>
                                      </p:to>
                                    </p:set>
                                    <p:anim to="" calcmode="lin" valueType="num">
                                      <p:cBhvr>
                                        <p:cTn id="17" dur="1" fill="hold"/>
                                        <p:tgtEl>
                                          <p:spTgt spid="27651">
                                            <p:txEl>
                                              <p:pRg st="0" end="0"/>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27651">
                                            <p:txEl>
                                              <p:pRg st="1" end="1"/>
                                            </p:txEl>
                                          </p:spTgt>
                                        </p:tgtEl>
                                        <p:attrNameLst>
                                          <p:attrName>style.visibility</p:attrName>
                                        </p:attrNameLst>
                                      </p:cBhvr>
                                      <p:to>
                                        <p:strVal val="visible"/>
                                      </p:to>
                                    </p:set>
                                    <p:anim to="" calcmode="lin" valueType="num">
                                      <p:cBhvr>
                                        <p:cTn id="20" dur="1" fill="hold"/>
                                        <p:tgtEl>
                                          <p:spTgt spid="27651">
                                            <p:txEl>
                                              <p:pRg st="1" end="1"/>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to="" calcmode="lin" valueType="num">
                                      <p:cBhvr>
                                        <p:cTn id="25" dur="1" fill="hold"/>
                                        <p:tgtEl>
                                          <p:spTgt spid="27651">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1143000"/>
          </a:xfrm>
        </p:spPr>
        <p:txBody>
          <a:bodyPr/>
          <a:lstStyle/>
          <a:p>
            <a:pPr eaLnBrk="1" hangingPunct="1"/>
            <a:r>
              <a:rPr lang="en-US" sz="3600" b="1" dirty="0" smtClean="0">
                <a:solidFill>
                  <a:schemeClr val="accent1"/>
                </a:solidFill>
                <a:latin typeface="Comic Sans MS" pitchFamily="66" charset="0"/>
              </a:rPr>
              <a:t>Symbiotic Relationships</a:t>
            </a:r>
          </a:p>
        </p:txBody>
      </p:sp>
      <p:sp>
        <p:nvSpPr>
          <p:cNvPr id="28675" name="Rectangle 3"/>
          <p:cNvSpPr>
            <a:spLocks noGrp="1" noChangeArrowheads="1"/>
          </p:cNvSpPr>
          <p:nvPr>
            <p:ph type="body" idx="1"/>
          </p:nvPr>
        </p:nvSpPr>
        <p:spPr>
          <a:xfrm>
            <a:off x="228600" y="1295400"/>
            <a:ext cx="8534400" cy="2133600"/>
          </a:xfrm>
        </p:spPr>
        <p:txBody>
          <a:bodyPr/>
          <a:lstStyle/>
          <a:p>
            <a:pPr eaLnBrk="1" hangingPunct="1">
              <a:lnSpc>
                <a:spcPct val="90000"/>
              </a:lnSpc>
              <a:buFontTx/>
              <a:buNone/>
            </a:pPr>
            <a:r>
              <a:rPr lang="en-US" b="1" dirty="0" smtClean="0">
                <a:solidFill>
                  <a:schemeClr val="accent1"/>
                </a:solidFill>
                <a:latin typeface="Comic Sans MS" pitchFamily="66" charset="0"/>
              </a:rPr>
              <a:t>(Mutualism)</a:t>
            </a:r>
            <a:endParaRPr lang="en-US" b="1" dirty="0" smtClean="0">
              <a:solidFill>
                <a:schemeClr val="bg1"/>
              </a:solidFill>
              <a:latin typeface="Comic Sans MS" pitchFamily="66" charset="0"/>
            </a:endParaRPr>
          </a:p>
          <a:p>
            <a:pPr eaLnBrk="1" hangingPunct="1">
              <a:lnSpc>
                <a:spcPct val="90000"/>
              </a:lnSpc>
              <a:buFontTx/>
              <a:buNone/>
            </a:pPr>
            <a:r>
              <a:rPr lang="en-US" b="1" dirty="0" smtClean="0">
                <a:solidFill>
                  <a:schemeClr val="bg1"/>
                </a:solidFill>
                <a:latin typeface="Comic Sans MS" pitchFamily="66" charset="0"/>
              </a:rPr>
              <a:t>Ex. lichen</a:t>
            </a:r>
            <a:endParaRPr lang="en-US" dirty="0" smtClean="0">
              <a:solidFill>
                <a:schemeClr val="bg1"/>
              </a:solidFill>
              <a:latin typeface="Comic Sans MS" pitchFamily="66" charset="0"/>
            </a:endParaRPr>
          </a:p>
        </p:txBody>
      </p:sp>
      <p:pic>
        <p:nvPicPr>
          <p:cNvPr id="28676" name="Picture 6" descr="lichen"/>
          <p:cNvPicPr>
            <a:picLocks noChangeAspect="1" noChangeArrowheads="1"/>
          </p:cNvPicPr>
          <p:nvPr/>
        </p:nvPicPr>
        <p:blipFill>
          <a:blip r:embed="rId3" cstate="print"/>
          <a:srcRect/>
          <a:stretch>
            <a:fillRect/>
          </a:stretch>
        </p:blipFill>
        <p:spPr bwMode="auto">
          <a:xfrm>
            <a:off x="1752600" y="3657600"/>
            <a:ext cx="6103938" cy="2549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to="" calcmode="lin" valueType="num">
                                      <p:cBhvr>
                                        <p:cTn id="7" dur="1" fill="hold"/>
                                        <p:tgtEl>
                                          <p:spTgt spid="2867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 to="" calcmode="lin" valueType="num">
                                      <p:cBhvr>
                                        <p:cTn id="12" dur="1" fill="hold"/>
                                        <p:tgtEl>
                                          <p:spTgt spid="28675">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8675">
                                            <p:txEl>
                                              <p:pRg st="1" end="1"/>
                                            </p:txEl>
                                          </p:spTgt>
                                        </p:tgtEl>
                                        <p:attrNameLst>
                                          <p:attrName>style.visibility</p:attrName>
                                        </p:attrNameLst>
                                      </p:cBhvr>
                                      <p:to>
                                        <p:strVal val="visible"/>
                                      </p:to>
                                    </p:set>
                                    <p:anim to="" calcmode="lin" valueType="num">
                                      <p:cBhvr>
                                        <p:cTn id="17" dur="1" fill="hold"/>
                                        <p:tgtEl>
                                          <p:spTgt spid="28675">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nodeType="clickEffect">
                                  <p:stCondLst>
                                    <p:cond delay="0"/>
                                  </p:stCondLst>
                                  <p:childTnLst>
                                    <p:set>
                                      <p:cBhvr>
                                        <p:cTn id="21" dur="1" fill="hold">
                                          <p:stCondLst>
                                            <p:cond delay="0"/>
                                          </p:stCondLst>
                                        </p:cTn>
                                        <p:tgtEl>
                                          <p:spTgt spid="28676"/>
                                        </p:tgtEl>
                                        <p:attrNameLst>
                                          <p:attrName>style.visibility</p:attrName>
                                        </p:attrNameLst>
                                      </p:cBhvr>
                                      <p:to>
                                        <p:strVal val="visible"/>
                                      </p:to>
                                    </p:set>
                                    <p:anim calcmode="lin" valueType="num">
                                      <p:cBhvr>
                                        <p:cTn id="22" dur="500" decel="50000" fill="hold">
                                          <p:stCondLst>
                                            <p:cond delay="0"/>
                                          </p:stCondLst>
                                        </p:cTn>
                                        <p:tgtEl>
                                          <p:spTgt spid="28676"/>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28676"/>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28676"/>
                                        </p:tgtEl>
                                        <p:attrNameLst>
                                          <p:attrName>ppt_w</p:attrName>
                                        </p:attrNameLst>
                                      </p:cBhvr>
                                      <p:tavLst>
                                        <p:tav tm="0">
                                          <p:val>
                                            <p:strVal val="#ppt_w*.05"/>
                                          </p:val>
                                        </p:tav>
                                        <p:tav tm="100000">
                                          <p:val>
                                            <p:strVal val="#ppt_w"/>
                                          </p:val>
                                        </p:tav>
                                      </p:tavLst>
                                    </p:anim>
                                    <p:anim calcmode="lin" valueType="num">
                                      <p:cBhvr>
                                        <p:cTn id="25" dur="1000" fill="hold"/>
                                        <p:tgtEl>
                                          <p:spTgt spid="28676"/>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28676"/>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28676"/>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28676"/>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NI116%20Lichen%20on%20Cley%20Beach%20A3"/>
          <p:cNvPicPr>
            <a:picLocks noChangeAspect="1" noChangeArrowheads="1"/>
          </p:cNvPicPr>
          <p:nvPr/>
        </p:nvPicPr>
        <p:blipFill>
          <a:blip r:embed="rId3" cstate="print"/>
          <a:srcRect/>
          <a:stretch>
            <a:fillRect/>
          </a:stretch>
        </p:blipFill>
        <p:spPr bwMode="auto">
          <a:xfrm>
            <a:off x="228600" y="152400"/>
            <a:ext cx="4029075" cy="3325813"/>
          </a:xfrm>
          <a:prstGeom prst="rect">
            <a:avLst/>
          </a:prstGeom>
          <a:noFill/>
          <a:ln w="9525">
            <a:noFill/>
            <a:miter lim="800000"/>
            <a:headEnd/>
            <a:tailEnd/>
          </a:ln>
        </p:spPr>
      </p:pic>
      <p:pic>
        <p:nvPicPr>
          <p:cNvPr id="29699" name="Picture 6" descr="7472c-lichen"/>
          <p:cNvPicPr>
            <a:picLocks noChangeAspect="1" noChangeArrowheads="1"/>
          </p:cNvPicPr>
          <p:nvPr/>
        </p:nvPicPr>
        <p:blipFill>
          <a:blip r:embed="rId4" cstate="print"/>
          <a:srcRect/>
          <a:stretch>
            <a:fillRect/>
          </a:stretch>
        </p:blipFill>
        <p:spPr bwMode="auto">
          <a:xfrm>
            <a:off x="4495800" y="3733800"/>
            <a:ext cx="4419600" cy="2952750"/>
          </a:xfrm>
          <a:prstGeom prst="rect">
            <a:avLst/>
          </a:prstGeom>
          <a:noFill/>
          <a:ln w="9525">
            <a:noFill/>
            <a:miter lim="800000"/>
            <a:headEnd/>
            <a:tailEnd/>
          </a:ln>
        </p:spPr>
      </p:pic>
      <p:pic>
        <p:nvPicPr>
          <p:cNvPr id="29700" name="Picture 8" descr="lichen-2"/>
          <p:cNvPicPr>
            <a:picLocks noChangeAspect="1" noChangeArrowheads="1"/>
          </p:cNvPicPr>
          <p:nvPr/>
        </p:nvPicPr>
        <p:blipFill>
          <a:blip r:embed="rId5" cstate="print"/>
          <a:srcRect/>
          <a:stretch>
            <a:fillRect/>
          </a:stretch>
        </p:blipFill>
        <p:spPr bwMode="auto">
          <a:xfrm>
            <a:off x="5181600" y="381000"/>
            <a:ext cx="3154363" cy="3006725"/>
          </a:xfrm>
          <a:prstGeom prst="rect">
            <a:avLst/>
          </a:prstGeom>
          <a:noFill/>
          <a:ln w="9525">
            <a:noFill/>
            <a:miter lim="800000"/>
            <a:headEnd/>
            <a:tailEnd/>
          </a:ln>
        </p:spPr>
      </p:pic>
      <p:pic>
        <p:nvPicPr>
          <p:cNvPr id="29701" name="Picture 10" descr="lichen-5"/>
          <p:cNvPicPr>
            <a:picLocks noChangeAspect="1" noChangeArrowheads="1"/>
          </p:cNvPicPr>
          <p:nvPr/>
        </p:nvPicPr>
        <p:blipFill>
          <a:blip r:embed="rId6" cstate="print"/>
          <a:srcRect/>
          <a:stretch>
            <a:fillRect/>
          </a:stretch>
        </p:blipFill>
        <p:spPr bwMode="auto">
          <a:xfrm>
            <a:off x="609600" y="3836988"/>
            <a:ext cx="3429000" cy="30210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ppt_w</p:attrName>
                                        </p:attrNameLst>
                                      </p:cBhvr>
                                      <p:tavLst>
                                        <p:tav tm="0">
                                          <p:val>
                                            <p:fltVal val="0"/>
                                          </p:val>
                                        </p:tav>
                                        <p:tav tm="100000">
                                          <p:val>
                                            <p:strVal val="#ppt_w"/>
                                          </p:val>
                                        </p:tav>
                                      </p:tavLst>
                                    </p:anim>
                                    <p:anim calcmode="lin" valueType="num">
                                      <p:cBhvr>
                                        <p:cTn id="8" dur="1000" fill="hold"/>
                                        <p:tgtEl>
                                          <p:spTgt spid="29698"/>
                                        </p:tgtEl>
                                        <p:attrNameLst>
                                          <p:attrName>ppt_h</p:attrName>
                                        </p:attrNameLst>
                                      </p:cBhvr>
                                      <p:tavLst>
                                        <p:tav tm="0">
                                          <p:val>
                                            <p:fltVal val="0"/>
                                          </p:val>
                                        </p:tav>
                                        <p:tav tm="100000">
                                          <p:val>
                                            <p:strVal val="#ppt_h"/>
                                          </p:val>
                                        </p:tav>
                                      </p:tavLst>
                                    </p:anim>
                                    <p:anim calcmode="lin" valueType="num">
                                      <p:cBhvr>
                                        <p:cTn id="9" dur="1000" fill="hold"/>
                                        <p:tgtEl>
                                          <p:spTgt spid="2969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96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29701"/>
                                        </p:tgtEl>
                                        <p:attrNameLst>
                                          <p:attrName>style.visibility</p:attrName>
                                        </p:attrNameLst>
                                      </p:cBhvr>
                                      <p:to>
                                        <p:strVal val="visible"/>
                                      </p:to>
                                    </p:set>
                                    <p:anim from="(-#ppt_w/2)" to="(#ppt_x)" calcmode="lin" valueType="num">
                                      <p:cBhvr>
                                        <p:cTn id="15" dur="600" fill="hold">
                                          <p:stCondLst>
                                            <p:cond delay="0"/>
                                          </p:stCondLst>
                                        </p:cTn>
                                        <p:tgtEl>
                                          <p:spTgt spid="29701"/>
                                        </p:tgtEl>
                                        <p:attrNameLst>
                                          <p:attrName>ppt_x</p:attrName>
                                        </p:attrNameLst>
                                      </p:cBhvr>
                                    </p:anim>
                                    <p:anim from="0" to="-1.0" calcmode="lin" valueType="num">
                                      <p:cBhvr>
                                        <p:cTn id="16" dur="200" decel="50000" autoRev="1" fill="hold">
                                          <p:stCondLst>
                                            <p:cond delay="600"/>
                                          </p:stCondLst>
                                        </p:cTn>
                                        <p:tgtEl>
                                          <p:spTgt spid="29701"/>
                                        </p:tgtEl>
                                        <p:attrNameLst>
                                          <p:attrName>xshear</p:attrName>
                                        </p:attrNameLst>
                                      </p:cBhvr>
                                    </p:anim>
                                    <p:animScale>
                                      <p:cBhvr>
                                        <p:cTn id="17" dur="200" decel="100000" autoRev="1" fill="hold">
                                          <p:stCondLst>
                                            <p:cond delay="600"/>
                                          </p:stCondLst>
                                        </p:cTn>
                                        <p:tgtEl>
                                          <p:spTgt spid="29701"/>
                                        </p:tgtEl>
                                      </p:cBhvr>
                                      <p:from x="100000" y="100000"/>
                                      <p:to x="80000" y="100000"/>
                                    </p:animScale>
                                    <p:anim by="(#ppt_h/3+#ppt_w*0.1)" calcmode="lin" valueType="num">
                                      <p:cBhvr additive="sum">
                                        <p:cTn id="18" dur="200" decel="100000" autoRev="1" fill="hold">
                                          <p:stCondLst>
                                            <p:cond delay="600"/>
                                          </p:stCondLst>
                                        </p:cTn>
                                        <p:tgtEl>
                                          <p:spTgt spid="29701"/>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9700"/>
                                        </p:tgtEl>
                                        <p:attrNameLst>
                                          <p:attrName>style.visibility</p:attrName>
                                        </p:attrNameLst>
                                      </p:cBhvr>
                                      <p:to>
                                        <p:strVal val="visible"/>
                                      </p:to>
                                    </p:set>
                                    <p:animEffect transition="in" filter="checkerboard(across)">
                                      <p:cBhvr>
                                        <p:cTn id="23" dur="500"/>
                                        <p:tgtEl>
                                          <p:spTgt spid="29700"/>
                                        </p:tgtEl>
                                      </p:cBhvr>
                                    </p:animEffect>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29699"/>
                                        </p:tgtEl>
                                        <p:attrNameLst>
                                          <p:attrName>style.visibility</p:attrName>
                                        </p:attrNameLst>
                                      </p:cBhvr>
                                      <p:to>
                                        <p:strVal val="visible"/>
                                      </p:to>
                                    </p:set>
                                    <p:anim to="" calcmode="lin" valueType="num">
                                      <p:cBhvr>
                                        <p:cTn id="28" dur="1" fill="hold"/>
                                        <p:tgtEl>
                                          <p:spTgt spid="2969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051"/>
          <p:cNvSpPr>
            <a:spLocks noGrp="1" noChangeArrowheads="1"/>
          </p:cNvSpPr>
          <p:nvPr>
            <p:ph type="body" idx="1"/>
          </p:nvPr>
        </p:nvSpPr>
        <p:spPr>
          <a:xfrm>
            <a:off x="304800" y="304800"/>
            <a:ext cx="8153400" cy="6096000"/>
          </a:xfrm>
        </p:spPr>
        <p:txBody>
          <a:bodyPr/>
          <a:lstStyle/>
          <a:p>
            <a:pPr eaLnBrk="1" hangingPunct="1">
              <a:buFontTx/>
              <a:buNone/>
            </a:pPr>
            <a:r>
              <a:rPr lang="en-US" sz="3600" smtClean="0">
                <a:solidFill>
                  <a:schemeClr val="accent1"/>
                </a:solidFill>
                <a:latin typeface="Comic Sans MS" pitchFamily="66" charset="0"/>
              </a:rPr>
              <a:t>				</a:t>
            </a:r>
            <a:endParaRPr lang="en-US" smtClean="0">
              <a:solidFill>
                <a:schemeClr val="bg1"/>
              </a:solidFill>
              <a:latin typeface="Comic Sans MS" pitchFamily="66" charset="0"/>
            </a:endParaRPr>
          </a:p>
        </p:txBody>
      </p:sp>
      <p:graphicFrame>
        <p:nvGraphicFramePr>
          <p:cNvPr id="68730" name="Group 2170"/>
          <p:cNvGraphicFramePr>
            <a:graphicFrameLocks noGrp="1"/>
          </p:cNvGraphicFramePr>
          <p:nvPr/>
        </p:nvGraphicFramePr>
        <p:xfrm>
          <a:off x="228600" y="685800"/>
          <a:ext cx="8534400" cy="3383280"/>
        </p:xfrm>
        <a:graphic>
          <a:graphicData uri="http://schemas.openxmlformats.org/drawingml/2006/table">
            <a:tbl>
              <a:tblPr/>
              <a:tblGrid>
                <a:gridCol w="2633663"/>
                <a:gridCol w="1906587"/>
                <a:gridCol w="2087563"/>
                <a:gridCol w="1906587"/>
              </a:tblGrid>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Comic Sans MS" pitchFamily="66" charset="0"/>
                        </a:rPr>
                        <a:t>Type of relationship</a:t>
                      </a:r>
                    </a:p>
                  </a:txBody>
                  <a:tcPr horzOverflow="overflow">
                    <a:lnL w="28575"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Comic Sans MS" pitchFamily="66" charset="0"/>
                        </a:rPr>
                        <a:t>Species harmed</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Comic Sans MS" pitchFamily="66" charset="0"/>
                        </a:rPr>
                        <a:t>Species benefits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Comic Sans MS" pitchFamily="66" charset="0"/>
                        </a:rPr>
                        <a:t>Species neutral</a:t>
                      </a:r>
                    </a:p>
                  </a:txBody>
                  <a:tcPr horzOverflow="overflow">
                    <a:lnL w="12700" cap="flat" cmpd="sng" algn="ctr">
                      <a:solidFill>
                        <a:schemeClr val="accent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Comic Sans MS" pitchFamily="66" charset="0"/>
                        </a:rPr>
                        <a:t>Commensalism</a:t>
                      </a:r>
                    </a:p>
                  </a:txBody>
                  <a:tcPr horzOverflow="overflow">
                    <a:lnL w="28575"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Comic Sans MS" pitchFamily="66"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Comic Sans MS" pitchFamily="66"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Comic Sans MS" pitchFamily="66" charset="0"/>
                      </a:endParaRPr>
                    </a:p>
                  </a:txBody>
                  <a:tcPr horzOverflow="overflow">
                    <a:lnL w="12700" cap="flat" cmpd="sng" algn="ctr">
                      <a:solidFill>
                        <a:schemeClr val="accent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Comic Sans MS" pitchFamily="66" charset="0"/>
                        </a:rPr>
                        <a:t>Parasitism</a:t>
                      </a:r>
                    </a:p>
                  </a:txBody>
                  <a:tcPr horzOverflow="overflow">
                    <a:lnL w="28575"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Comic Sans MS" pitchFamily="66"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Comic Sans MS" pitchFamily="66"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Comic Sans MS" pitchFamily="66" charset="0"/>
                      </a:endParaRPr>
                    </a:p>
                  </a:txBody>
                  <a:tcPr horzOverflow="overflow">
                    <a:lnL w="12700" cap="flat" cmpd="sng" algn="ctr">
                      <a:solidFill>
                        <a:schemeClr val="accent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Comic Sans MS" pitchFamily="66" charset="0"/>
                        </a:rPr>
                        <a:t>Mutualism</a:t>
                      </a:r>
                    </a:p>
                  </a:txBody>
                  <a:tcPr horzOverflow="overflow">
                    <a:lnL w="28575"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Comic Sans MS" pitchFamily="66"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Comic Sans MS" pitchFamily="66"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Comic Sans MS" pitchFamily="66" charset="0"/>
                      </a:endParaRPr>
                    </a:p>
                  </a:txBody>
                  <a:tcPr horzOverflow="overflow">
                    <a:lnL w="12700" cap="flat" cmpd="sng" algn="ctr">
                      <a:solidFill>
                        <a:schemeClr val="accent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750" name="Oval 2157"/>
          <p:cNvSpPr>
            <a:spLocks noChangeArrowheads="1"/>
          </p:cNvSpPr>
          <p:nvPr/>
        </p:nvSpPr>
        <p:spPr bwMode="auto">
          <a:xfrm>
            <a:off x="5562600" y="2667000"/>
            <a:ext cx="381000" cy="381000"/>
          </a:xfrm>
          <a:prstGeom prst="ellipse">
            <a:avLst/>
          </a:prstGeom>
          <a:solidFill>
            <a:schemeClr val="bg1"/>
          </a:solidFill>
          <a:ln w="9525">
            <a:solidFill>
              <a:schemeClr val="bg1"/>
            </a:solidFill>
            <a:round/>
            <a:headEnd/>
            <a:tailEnd/>
          </a:ln>
        </p:spPr>
        <p:txBody>
          <a:bodyPr wrap="none" anchor="ctr"/>
          <a:lstStyle/>
          <a:p>
            <a:endParaRPr lang="en-US"/>
          </a:p>
        </p:txBody>
      </p:sp>
      <p:sp>
        <p:nvSpPr>
          <p:cNvPr id="30751" name="Oval 2161"/>
          <p:cNvSpPr>
            <a:spLocks noChangeArrowheads="1"/>
          </p:cNvSpPr>
          <p:nvPr/>
        </p:nvSpPr>
        <p:spPr bwMode="auto">
          <a:xfrm>
            <a:off x="3581400" y="2667000"/>
            <a:ext cx="381000" cy="381000"/>
          </a:xfrm>
          <a:prstGeom prst="ellipse">
            <a:avLst/>
          </a:prstGeom>
          <a:solidFill>
            <a:schemeClr val="bg1"/>
          </a:solidFill>
          <a:ln w="9525">
            <a:solidFill>
              <a:schemeClr val="bg1"/>
            </a:solidFill>
            <a:round/>
            <a:headEnd/>
            <a:tailEnd/>
          </a:ln>
        </p:spPr>
        <p:txBody>
          <a:bodyPr wrap="none" anchor="ctr"/>
          <a:lstStyle/>
          <a:p>
            <a:endParaRPr lang="en-US"/>
          </a:p>
        </p:txBody>
      </p:sp>
      <p:sp>
        <p:nvSpPr>
          <p:cNvPr id="30752" name="Oval 2164"/>
          <p:cNvSpPr>
            <a:spLocks noChangeArrowheads="1"/>
          </p:cNvSpPr>
          <p:nvPr/>
        </p:nvSpPr>
        <p:spPr bwMode="auto">
          <a:xfrm>
            <a:off x="5867400" y="3429000"/>
            <a:ext cx="381000" cy="381000"/>
          </a:xfrm>
          <a:prstGeom prst="ellipse">
            <a:avLst/>
          </a:prstGeom>
          <a:solidFill>
            <a:schemeClr val="bg1"/>
          </a:solidFill>
          <a:ln w="9525">
            <a:solidFill>
              <a:schemeClr val="bg1"/>
            </a:solidFill>
            <a:round/>
            <a:headEnd/>
            <a:tailEnd/>
          </a:ln>
        </p:spPr>
        <p:txBody>
          <a:bodyPr wrap="none" anchor="ctr"/>
          <a:lstStyle/>
          <a:p>
            <a:endParaRPr lang="en-US"/>
          </a:p>
        </p:txBody>
      </p:sp>
      <p:sp>
        <p:nvSpPr>
          <p:cNvPr id="30753" name="Oval 2165"/>
          <p:cNvSpPr>
            <a:spLocks noChangeArrowheads="1"/>
          </p:cNvSpPr>
          <p:nvPr/>
        </p:nvSpPr>
        <p:spPr bwMode="auto">
          <a:xfrm>
            <a:off x="5181600" y="3429000"/>
            <a:ext cx="381000" cy="381000"/>
          </a:xfrm>
          <a:prstGeom prst="ellipse">
            <a:avLst/>
          </a:prstGeom>
          <a:solidFill>
            <a:schemeClr val="bg1"/>
          </a:solidFill>
          <a:ln w="9525">
            <a:solidFill>
              <a:schemeClr val="bg1"/>
            </a:solidFill>
            <a:round/>
            <a:headEnd/>
            <a:tailEnd/>
          </a:ln>
        </p:spPr>
        <p:txBody>
          <a:bodyPr wrap="none" anchor="ctr"/>
          <a:lstStyle/>
          <a:p>
            <a:endParaRPr lang="en-US"/>
          </a:p>
        </p:txBody>
      </p:sp>
      <p:sp>
        <p:nvSpPr>
          <p:cNvPr id="30754" name="Oval 2166"/>
          <p:cNvSpPr>
            <a:spLocks noChangeArrowheads="1"/>
          </p:cNvSpPr>
          <p:nvPr/>
        </p:nvSpPr>
        <p:spPr bwMode="auto">
          <a:xfrm>
            <a:off x="5562600" y="1828800"/>
            <a:ext cx="381000" cy="381000"/>
          </a:xfrm>
          <a:prstGeom prst="ellipse">
            <a:avLst/>
          </a:prstGeom>
          <a:solidFill>
            <a:schemeClr val="bg1"/>
          </a:solidFill>
          <a:ln w="9525">
            <a:solidFill>
              <a:schemeClr val="bg1"/>
            </a:solidFill>
            <a:round/>
            <a:headEnd/>
            <a:tailEnd/>
          </a:ln>
        </p:spPr>
        <p:txBody>
          <a:bodyPr wrap="none" anchor="ctr"/>
          <a:lstStyle/>
          <a:p>
            <a:endParaRPr lang="en-US"/>
          </a:p>
        </p:txBody>
      </p:sp>
      <p:sp>
        <p:nvSpPr>
          <p:cNvPr id="30755" name="Oval 2167"/>
          <p:cNvSpPr>
            <a:spLocks noChangeArrowheads="1"/>
          </p:cNvSpPr>
          <p:nvPr/>
        </p:nvSpPr>
        <p:spPr bwMode="auto">
          <a:xfrm>
            <a:off x="7467600" y="1828800"/>
            <a:ext cx="381000" cy="381000"/>
          </a:xfrm>
          <a:prstGeom prst="ellipse">
            <a:avLst/>
          </a:prstGeom>
          <a:solidFill>
            <a:schemeClr val="bg1"/>
          </a:solidFill>
          <a:ln w="9525">
            <a:solidFill>
              <a:schemeClr val="bg1"/>
            </a:solidFill>
            <a:round/>
            <a:headEnd/>
            <a:tailEnd/>
          </a:ln>
        </p:spPr>
        <p:txBody>
          <a:bodyPr wrap="none" anchor="ctr"/>
          <a:lstStyle/>
          <a:p>
            <a:endParaRPr lang="en-US"/>
          </a:p>
        </p:txBody>
      </p:sp>
      <p:sp>
        <p:nvSpPr>
          <p:cNvPr id="30756" name="Oval 2168"/>
          <p:cNvSpPr>
            <a:spLocks noChangeArrowheads="1"/>
          </p:cNvSpPr>
          <p:nvPr/>
        </p:nvSpPr>
        <p:spPr bwMode="auto">
          <a:xfrm>
            <a:off x="1066800" y="5029200"/>
            <a:ext cx="381000" cy="381000"/>
          </a:xfrm>
          <a:prstGeom prst="ellipse">
            <a:avLst/>
          </a:prstGeom>
          <a:solidFill>
            <a:schemeClr val="bg1"/>
          </a:solidFill>
          <a:ln w="9525">
            <a:solidFill>
              <a:schemeClr val="bg1"/>
            </a:solidFill>
            <a:round/>
            <a:headEnd/>
            <a:tailEnd/>
          </a:ln>
        </p:spPr>
        <p:txBody>
          <a:bodyPr wrap="none" anchor="ctr"/>
          <a:lstStyle/>
          <a:p>
            <a:endParaRPr lang="en-US"/>
          </a:p>
        </p:txBody>
      </p:sp>
      <p:sp>
        <p:nvSpPr>
          <p:cNvPr id="30757" name="Text Box 2169"/>
          <p:cNvSpPr txBox="1">
            <a:spLocks noChangeArrowheads="1"/>
          </p:cNvSpPr>
          <p:nvPr/>
        </p:nvSpPr>
        <p:spPr bwMode="auto">
          <a:xfrm>
            <a:off x="1600200" y="4953000"/>
            <a:ext cx="3200400" cy="579438"/>
          </a:xfrm>
          <a:prstGeom prst="rect">
            <a:avLst/>
          </a:prstGeom>
          <a:noFill/>
          <a:ln w="9525">
            <a:noFill/>
            <a:miter lim="800000"/>
            <a:headEnd/>
            <a:tailEnd/>
          </a:ln>
        </p:spPr>
        <p:txBody>
          <a:bodyPr>
            <a:spAutoFit/>
          </a:bodyPr>
          <a:lstStyle/>
          <a:p>
            <a:pPr>
              <a:spcBef>
                <a:spcPct val="50000"/>
              </a:spcBef>
            </a:pPr>
            <a:r>
              <a:rPr lang="en-US" sz="3200">
                <a:solidFill>
                  <a:schemeClr val="bg1"/>
                </a:solidFill>
                <a:latin typeface="Comic Sans MS" pitchFamily="66" charset="0"/>
              </a:rPr>
              <a:t>= 1 species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8730"/>
                                        </p:tgtEl>
                                        <p:attrNameLst>
                                          <p:attrName>style.visibility</p:attrName>
                                        </p:attrNameLst>
                                      </p:cBhvr>
                                      <p:to>
                                        <p:strVal val="visible"/>
                                      </p:to>
                                    </p:set>
                                    <p:anim to="" calcmode="lin" valueType="num">
                                      <p:cBhvr>
                                        <p:cTn id="7" dur="1" fill="hold"/>
                                        <p:tgtEl>
                                          <p:spTgt spid="6873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0757"/>
                                        </p:tgtEl>
                                        <p:attrNameLst>
                                          <p:attrName>style.visibility</p:attrName>
                                        </p:attrNameLst>
                                      </p:cBhvr>
                                      <p:to>
                                        <p:strVal val="visible"/>
                                      </p:to>
                                    </p:set>
                                    <p:anim to="" calcmode="lin" valueType="num">
                                      <p:cBhvr>
                                        <p:cTn id="12" dur="1" fill="hold"/>
                                        <p:tgtEl>
                                          <p:spTgt spid="3075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7"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304800"/>
            <a:ext cx="8229600" cy="685800"/>
          </a:xfrm>
        </p:spPr>
        <p:txBody>
          <a:bodyPr/>
          <a:lstStyle/>
          <a:p>
            <a:pPr eaLnBrk="1" hangingPunct="1"/>
            <a:r>
              <a:rPr lang="en-US" sz="2800" b="1" smtClean="0">
                <a:solidFill>
                  <a:srgbClr val="FFFF00"/>
                </a:solidFill>
                <a:latin typeface="Comic Sans MS" pitchFamily="66" charset="0"/>
              </a:rPr>
              <a:t>WHAT DO YOU MEAN BY ENVIRONMENT?</a:t>
            </a:r>
          </a:p>
        </p:txBody>
      </p:sp>
      <p:sp>
        <p:nvSpPr>
          <p:cNvPr id="19459" name="Rectangle 3"/>
          <p:cNvSpPr>
            <a:spLocks noGrp="1" noChangeArrowheads="1"/>
          </p:cNvSpPr>
          <p:nvPr>
            <p:ph type="body" idx="1"/>
          </p:nvPr>
        </p:nvSpPr>
        <p:spPr>
          <a:xfrm>
            <a:off x="304800" y="1295400"/>
            <a:ext cx="5334000" cy="4876800"/>
          </a:xfrm>
        </p:spPr>
        <p:txBody>
          <a:bodyPr/>
          <a:lstStyle/>
          <a:p>
            <a:pPr eaLnBrk="1" hangingPunct="1">
              <a:buFontTx/>
              <a:buNone/>
            </a:pPr>
            <a:r>
              <a:rPr lang="en-US" b="1" dirty="0" smtClean="0">
                <a:solidFill>
                  <a:schemeClr val="bg1"/>
                </a:solidFill>
                <a:latin typeface="Comic Sans MS" pitchFamily="66" charset="0"/>
              </a:rPr>
              <a:t>The environment is made up of </a:t>
            </a:r>
            <a:r>
              <a:rPr lang="en-US" b="1" dirty="0" smtClean="0">
                <a:solidFill>
                  <a:schemeClr val="tx2"/>
                </a:solidFill>
                <a:latin typeface="Comic Sans MS" pitchFamily="66" charset="0"/>
              </a:rPr>
              <a:t>two</a:t>
            </a:r>
            <a:r>
              <a:rPr lang="en-US" b="1" dirty="0" smtClean="0">
                <a:solidFill>
                  <a:schemeClr val="bg1"/>
                </a:solidFill>
                <a:latin typeface="Comic Sans MS" pitchFamily="66" charset="0"/>
              </a:rPr>
              <a:t> factors:</a:t>
            </a:r>
          </a:p>
          <a:p>
            <a:pPr eaLnBrk="1" hangingPunct="1"/>
            <a:r>
              <a:rPr lang="en-US" sz="2800" b="1" dirty="0" smtClean="0">
                <a:solidFill>
                  <a:schemeClr val="bg1"/>
                </a:solidFill>
                <a:latin typeface="Comic Sans MS" pitchFamily="66" charset="0"/>
              </a:rPr>
              <a:t> </a:t>
            </a:r>
            <a:r>
              <a:rPr lang="en-US" sz="2800" b="1" dirty="0" smtClean="0">
                <a:solidFill>
                  <a:srgbClr val="FFFF00"/>
                </a:solidFill>
                <a:latin typeface="Comic Sans MS" pitchFamily="66" charset="0"/>
              </a:rPr>
              <a:t>Biotic factors</a:t>
            </a:r>
            <a:r>
              <a:rPr lang="en-US" sz="2800" b="1" dirty="0" smtClean="0">
                <a:solidFill>
                  <a:schemeClr val="bg1"/>
                </a:solidFill>
                <a:latin typeface="Comic Sans MS" pitchFamily="66" charset="0"/>
              </a:rPr>
              <a:t>- all living organisms inhabiting the Earth</a:t>
            </a:r>
          </a:p>
          <a:p>
            <a:pPr eaLnBrk="1" hangingPunct="1"/>
            <a:r>
              <a:rPr lang="en-US" sz="2800" b="1" dirty="0" smtClean="0">
                <a:solidFill>
                  <a:srgbClr val="FFFF00"/>
                </a:solidFill>
                <a:latin typeface="Comic Sans MS" pitchFamily="66" charset="0"/>
              </a:rPr>
              <a:t>Abiotic factors</a:t>
            </a:r>
            <a:r>
              <a:rPr lang="en-US" sz="2800" b="1" dirty="0" smtClean="0">
                <a:solidFill>
                  <a:schemeClr val="bg1"/>
                </a:solidFill>
                <a:latin typeface="Comic Sans MS" pitchFamily="66" charset="0"/>
              </a:rPr>
              <a:t>- nonliving parts of the environment (i.e. temperature, soil, light, moisture, air currents)</a:t>
            </a:r>
          </a:p>
        </p:txBody>
      </p:sp>
      <p:pic>
        <p:nvPicPr>
          <p:cNvPr id="4100" name="Picture 7" descr="http://www.saburchill.com/images04/020907003.jpg"/>
          <p:cNvPicPr>
            <a:picLocks noChangeAspect="1" noChangeArrowheads="1"/>
          </p:cNvPicPr>
          <p:nvPr/>
        </p:nvPicPr>
        <p:blipFill>
          <a:blip r:embed="rId3" cstate="print"/>
          <a:srcRect/>
          <a:stretch>
            <a:fillRect/>
          </a:stretch>
        </p:blipFill>
        <p:spPr bwMode="auto">
          <a:xfrm>
            <a:off x="5486400" y="1447800"/>
            <a:ext cx="3343275" cy="4886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ox(in)">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ox(in)">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box(in)">
                                      <p:cBhvr>
                                        <p:cTn id="17"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val 2"/>
          <p:cNvSpPr>
            <a:spLocks noChangeArrowheads="1"/>
          </p:cNvSpPr>
          <p:nvPr/>
        </p:nvSpPr>
        <p:spPr bwMode="auto">
          <a:xfrm>
            <a:off x="3886200" y="6019800"/>
            <a:ext cx="2057400" cy="838200"/>
          </a:xfrm>
          <a:prstGeom prst="ellipse">
            <a:avLst/>
          </a:prstGeom>
          <a:noFill/>
          <a:ln w="38100">
            <a:solidFill>
              <a:schemeClr val="bg1"/>
            </a:solidFill>
            <a:round/>
            <a:headEnd/>
            <a:tailEnd/>
          </a:ln>
        </p:spPr>
        <p:txBody>
          <a:bodyPr wrap="none" anchor="ctr"/>
          <a:lstStyle/>
          <a:p>
            <a:endParaRPr lang="en-US"/>
          </a:p>
        </p:txBody>
      </p:sp>
      <p:sp>
        <p:nvSpPr>
          <p:cNvPr id="5123" name="Text Box 3"/>
          <p:cNvSpPr txBox="1">
            <a:spLocks noChangeArrowheads="1"/>
          </p:cNvSpPr>
          <p:nvPr/>
        </p:nvSpPr>
        <p:spPr bwMode="auto">
          <a:xfrm>
            <a:off x="3886200" y="6096000"/>
            <a:ext cx="2514600" cy="579438"/>
          </a:xfrm>
          <a:prstGeom prst="rect">
            <a:avLst/>
          </a:prstGeom>
          <a:noFill/>
          <a:ln w="9525">
            <a:noFill/>
            <a:miter lim="800000"/>
            <a:headEnd/>
            <a:tailEnd/>
          </a:ln>
        </p:spPr>
        <p:txBody>
          <a:bodyPr>
            <a:spAutoFit/>
          </a:bodyPr>
          <a:lstStyle/>
          <a:p>
            <a:pPr>
              <a:spcBef>
                <a:spcPct val="50000"/>
              </a:spcBef>
            </a:pPr>
            <a:r>
              <a:rPr lang="en-US" sz="3200">
                <a:solidFill>
                  <a:schemeClr val="accent1"/>
                </a:solidFill>
                <a:latin typeface="Comic Sans MS" pitchFamily="66" charset="0"/>
              </a:rPr>
              <a:t>Organism</a:t>
            </a:r>
          </a:p>
        </p:txBody>
      </p:sp>
      <p:sp>
        <p:nvSpPr>
          <p:cNvPr id="5124" name="Line 4"/>
          <p:cNvSpPr>
            <a:spLocks noChangeShapeType="1"/>
          </p:cNvSpPr>
          <p:nvPr/>
        </p:nvSpPr>
        <p:spPr bwMode="auto">
          <a:xfrm rot="10591249" flipV="1">
            <a:off x="4876800" y="5638800"/>
            <a:ext cx="0" cy="381000"/>
          </a:xfrm>
          <a:prstGeom prst="line">
            <a:avLst/>
          </a:prstGeom>
          <a:noFill/>
          <a:ln w="38100">
            <a:solidFill>
              <a:schemeClr val="bg1"/>
            </a:solidFill>
            <a:round/>
            <a:headEnd/>
            <a:tailEnd type="triangle" w="med" len="med"/>
          </a:ln>
        </p:spPr>
        <p:txBody>
          <a:bodyPr/>
          <a:lstStyle/>
          <a:p>
            <a:endParaRPr lang="en-US"/>
          </a:p>
        </p:txBody>
      </p:sp>
      <p:sp>
        <p:nvSpPr>
          <p:cNvPr id="5125" name="Oval 5"/>
          <p:cNvSpPr>
            <a:spLocks noChangeArrowheads="1"/>
          </p:cNvSpPr>
          <p:nvPr/>
        </p:nvSpPr>
        <p:spPr bwMode="auto">
          <a:xfrm flipV="1">
            <a:off x="3124200" y="4800600"/>
            <a:ext cx="3505200" cy="838200"/>
          </a:xfrm>
          <a:prstGeom prst="ellipse">
            <a:avLst/>
          </a:prstGeom>
          <a:noFill/>
          <a:ln w="38100">
            <a:solidFill>
              <a:schemeClr val="bg1"/>
            </a:solidFill>
            <a:round/>
            <a:headEnd/>
            <a:tailEnd/>
          </a:ln>
        </p:spPr>
        <p:txBody>
          <a:bodyPr wrap="none" anchor="ctr"/>
          <a:lstStyle/>
          <a:p>
            <a:endParaRPr lang="en-US"/>
          </a:p>
        </p:txBody>
      </p:sp>
      <p:sp>
        <p:nvSpPr>
          <p:cNvPr id="5126" name="Text Box 6"/>
          <p:cNvSpPr txBox="1">
            <a:spLocks noChangeArrowheads="1"/>
          </p:cNvSpPr>
          <p:nvPr/>
        </p:nvSpPr>
        <p:spPr bwMode="auto">
          <a:xfrm>
            <a:off x="3810000" y="4953000"/>
            <a:ext cx="2362200" cy="641350"/>
          </a:xfrm>
          <a:prstGeom prst="rect">
            <a:avLst/>
          </a:prstGeom>
          <a:noFill/>
          <a:ln w="9525">
            <a:noFill/>
            <a:miter lim="800000"/>
            <a:headEnd/>
            <a:tailEnd/>
          </a:ln>
        </p:spPr>
        <p:txBody>
          <a:bodyPr>
            <a:spAutoFit/>
          </a:bodyPr>
          <a:lstStyle/>
          <a:p>
            <a:pPr>
              <a:spcBef>
                <a:spcPct val="50000"/>
              </a:spcBef>
            </a:pPr>
            <a:r>
              <a:rPr lang="en-US" sz="3600">
                <a:solidFill>
                  <a:schemeClr val="accent1"/>
                </a:solidFill>
                <a:latin typeface="Comic Sans MS" pitchFamily="66" charset="0"/>
              </a:rPr>
              <a:t>Population</a:t>
            </a:r>
          </a:p>
        </p:txBody>
      </p:sp>
      <p:sp>
        <p:nvSpPr>
          <p:cNvPr id="5127" name="Line 9"/>
          <p:cNvSpPr>
            <a:spLocks noChangeShapeType="1"/>
          </p:cNvSpPr>
          <p:nvPr/>
        </p:nvSpPr>
        <p:spPr bwMode="auto">
          <a:xfrm rot="10851328" flipV="1">
            <a:off x="4875213" y="4341813"/>
            <a:ext cx="1587" cy="381000"/>
          </a:xfrm>
          <a:prstGeom prst="line">
            <a:avLst/>
          </a:prstGeom>
          <a:noFill/>
          <a:ln w="38100">
            <a:solidFill>
              <a:schemeClr val="bg1"/>
            </a:solidFill>
            <a:round/>
            <a:headEnd/>
            <a:tailEnd type="triangle" w="med" len="med"/>
          </a:ln>
        </p:spPr>
        <p:txBody>
          <a:bodyPr/>
          <a:lstStyle/>
          <a:p>
            <a:endParaRPr lang="en-US"/>
          </a:p>
        </p:txBody>
      </p:sp>
      <p:sp>
        <p:nvSpPr>
          <p:cNvPr id="5128" name="Line 10"/>
          <p:cNvSpPr>
            <a:spLocks noChangeShapeType="1"/>
          </p:cNvSpPr>
          <p:nvPr/>
        </p:nvSpPr>
        <p:spPr bwMode="auto">
          <a:xfrm rot="10800000" flipV="1">
            <a:off x="4800600" y="2971800"/>
            <a:ext cx="1588" cy="381000"/>
          </a:xfrm>
          <a:prstGeom prst="line">
            <a:avLst/>
          </a:prstGeom>
          <a:noFill/>
          <a:ln w="38100">
            <a:solidFill>
              <a:schemeClr val="bg1"/>
            </a:solidFill>
            <a:round/>
            <a:headEnd/>
            <a:tailEnd type="triangle" w="med" len="med"/>
          </a:ln>
        </p:spPr>
        <p:txBody>
          <a:bodyPr/>
          <a:lstStyle/>
          <a:p>
            <a:endParaRPr lang="en-US"/>
          </a:p>
        </p:txBody>
      </p:sp>
      <p:sp>
        <p:nvSpPr>
          <p:cNvPr id="5129" name="Oval 12"/>
          <p:cNvSpPr>
            <a:spLocks noChangeArrowheads="1"/>
          </p:cNvSpPr>
          <p:nvPr/>
        </p:nvSpPr>
        <p:spPr bwMode="auto">
          <a:xfrm flipV="1">
            <a:off x="2438400" y="3352800"/>
            <a:ext cx="4572000" cy="990600"/>
          </a:xfrm>
          <a:prstGeom prst="ellipse">
            <a:avLst/>
          </a:prstGeom>
          <a:noFill/>
          <a:ln w="38100">
            <a:solidFill>
              <a:schemeClr val="bg1"/>
            </a:solidFill>
            <a:round/>
            <a:headEnd/>
            <a:tailEnd/>
          </a:ln>
        </p:spPr>
        <p:txBody>
          <a:bodyPr wrap="none" anchor="ctr"/>
          <a:lstStyle/>
          <a:p>
            <a:endParaRPr lang="en-US"/>
          </a:p>
        </p:txBody>
      </p:sp>
      <p:sp>
        <p:nvSpPr>
          <p:cNvPr id="5130" name="Oval 13"/>
          <p:cNvSpPr>
            <a:spLocks noChangeArrowheads="1"/>
          </p:cNvSpPr>
          <p:nvPr/>
        </p:nvSpPr>
        <p:spPr bwMode="auto">
          <a:xfrm flipV="1">
            <a:off x="1828800" y="1905000"/>
            <a:ext cx="5867400" cy="990600"/>
          </a:xfrm>
          <a:prstGeom prst="ellipse">
            <a:avLst/>
          </a:prstGeom>
          <a:noFill/>
          <a:ln w="38100">
            <a:solidFill>
              <a:schemeClr val="bg1"/>
            </a:solidFill>
            <a:round/>
            <a:headEnd/>
            <a:tailEnd/>
          </a:ln>
        </p:spPr>
        <p:txBody>
          <a:bodyPr wrap="none" anchor="ctr"/>
          <a:lstStyle/>
          <a:p>
            <a:endParaRPr lang="en-US"/>
          </a:p>
        </p:txBody>
      </p:sp>
      <p:sp>
        <p:nvSpPr>
          <p:cNvPr id="5131" name="Oval 14"/>
          <p:cNvSpPr>
            <a:spLocks noChangeArrowheads="1"/>
          </p:cNvSpPr>
          <p:nvPr/>
        </p:nvSpPr>
        <p:spPr bwMode="auto">
          <a:xfrm flipV="1">
            <a:off x="762000" y="0"/>
            <a:ext cx="8077200" cy="1371600"/>
          </a:xfrm>
          <a:prstGeom prst="ellipse">
            <a:avLst/>
          </a:prstGeom>
          <a:noFill/>
          <a:ln w="38100">
            <a:solidFill>
              <a:schemeClr val="bg1"/>
            </a:solidFill>
            <a:round/>
            <a:headEnd/>
            <a:tailEnd/>
          </a:ln>
        </p:spPr>
        <p:txBody>
          <a:bodyPr wrap="none" anchor="ctr"/>
          <a:lstStyle/>
          <a:p>
            <a:endParaRPr lang="en-US"/>
          </a:p>
        </p:txBody>
      </p:sp>
      <p:sp>
        <p:nvSpPr>
          <p:cNvPr id="5132" name="Line 15"/>
          <p:cNvSpPr>
            <a:spLocks noChangeShapeType="1"/>
          </p:cNvSpPr>
          <p:nvPr/>
        </p:nvSpPr>
        <p:spPr bwMode="auto">
          <a:xfrm rot="-10188460" flipH="1" flipV="1">
            <a:off x="4870450" y="1452563"/>
            <a:ext cx="74613" cy="457200"/>
          </a:xfrm>
          <a:prstGeom prst="line">
            <a:avLst/>
          </a:prstGeom>
          <a:noFill/>
          <a:ln w="38100">
            <a:solidFill>
              <a:schemeClr val="bg1"/>
            </a:solidFill>
            <a:round/>
            <a:headEnd/>
            <a:tailEnd type="triangle" w="med" len="med"/>
          </a:ln>
        </p:spPr>
        <p:txBody>
          <a:bodyPr/>
          <a:lstStyle/>
          <a:p>
            <a:endParaRPr lang="en-US"/>
          </a:p>
        </p:txBody>
      </p:sp>
      <p:sp>
        <p:nvSpPr>
          <p:cNvPr id="5133" name="Text Box 16"/>
          <p:cNvSpPr txBox="1">
            <a:spLocks noChangeArrowheads="1"/>
          </p:cNvSpPr>
          <p:nvPr/>
        </p:nvSpPr>
        <p:spPr bwMode="auto">
          <a:xfrm>
            <a:off x="3429000" y="3581400"/>
            <a:ext cx="2971800" cy="701675"/>
          </a:xfrm>
          <a:prstGeom prst="rect">
            <a:avLst/>
          </a:prstGeom>
          <a:noFill/>
          <a:ln w="9525">
            <a:noFill/>
            <a:miter lim="800000"/>
            <a:headEnd/>
            <a:tailEnd/>
          </a:ln>
        </p:spPr>
        <p:txBody>
          <a:bodyPr>
            <a:spAutoFit/>
          </a:bodyPr>
          <a:lstStyle/>
          <a:p>
            <a:pPr>
              <a:spcBef>
                <a:spcPct val="50000"/>
              </a:spcBef>
            </a:pPr>
            <a:r>
              <a:rPr lang="en-US" sz="4000" dirty="0">
                <a:solidFill>
                  <a:schemeClr val="accent1"/>
                </a:solidFill>
                <a:latin typeface="Comic Sans MS" pitchFamily="66" charset="0"/>
              </a:rPr>
              <a:t>Community</a:t>
            </a:r>
          </a:p>
        </p:txBody>
      </p:sp>
      <p:sp>
        <p:nvSpPr>
          <p:cNvPr id="5134" name="Text Box 18"/>
          <p:cNvSpPr txBox="1">
            <a:spLocks noChangeArrowheads="1"/>
          </p:cNvSpPr>
          <p:nvPr/>
        </p:nvSpPr>
        <p:spPr bwMode="auto">
          <a:xfrm>
            <a:off x="3048000" y="228600"/>
            <a:ext cx="3657600" cy="914400"/>
          </a:xfrm>
          <a:prstGeom prst="rect">
            <a:avLst/>
          </a:prstGeom>
          <a:noFill/>
          <a:ln w="9525">
            <a:noFill/>
            <a:miter lim="800000"/>
            <a:headEnd/>
            <a:tailEnd/>
          </a:ln>
        </p:spPr>
        <p:txBody>
          <a:bodyPr>
            <a:spAutoFit/>
          </a:bodyPr>
          <a:lstStyle/>
          <a:p>
            <a:pPr>
              <a:spcBef>
                <a:spcPct val="50000"/>
              </a:spcBef>
            </a:pPr>
            <a:r>
              <a:rPr lang="en-US" sz="5400" dirty="0">
                <a:solidFill>
                  <a:schemeClr val="accent1"/>
                </a:solidFill>
                <a:latin typeface="Comic Sans MS" pitchFamily="66" charset="0"/>
              </a:rPr>
              <a:t>Biosphere</a:t>
            </a:r>
          </a:p>
        </p:txBody>
      </p:sp>
      <p:sp>
        <p:nvSpPr>
          <p:cNvPr id="5135" name="Text Box 19"/>
          <p:cNvSpPr txBox="1">
            <a:spLocks noChangeArrowheads="1"/>
          </p:cNvSpPr>
          <p:nvPr/>
        </p:nvSpPr>
        <p:spPr bwMode="auto">
          <a:xfrm>
            <a:off x="3276600" y="2057400"/>
            <a:ext cx="3276600" cy="762000"/>
          </a:xfrm>
          <a:prstGeom prst="rect">
            <a:avLst/>
          </a:prstGeom>
          <a:noFill/>
          <a:ln w="9525">
            <a:noFill/>
            <a:miter lim="800000"/>
            <a:headEnd/>
            <a:tailEnd/>
          </a:ln>
        </p:spPr>
        <p:txBody>
          <a:bodyPr>
            <a:spAutoFit/>
          </a:bodyPr>
          <a:lstStyle/>
          <a:p>
            <a:pPr>
              <a:spcBef>
                <a:spcPct val="50000"/>
              </a:spcBef>
            </a:pPr>
            <a:r>
              <a:rPr lang="en-US" sz="4400" dirty="0">
                <a:solidFill>
                  <a:schemeClr val="accent1"/>
                </a:solidFill>
                <a:latin typeface="Comic Sans MS" pitchFamily="66" charset="0"/>
              </a:rPr>
              <a:t>Ecosystem</a:t>
            </a:r>
          </a:p>
        </p:txBody>
      </p:sp>
      <p:sp>
        <p:nvSpPr>
          <p:cNvPr id="5136" name="Oval 21">
            <a:hlinkClick r:id="rId3" action="ppaction://hlinksldjump"/>
          </p:cNvPr>
          <p:cNvSpPr>
            <a:spLocks noChangeArrowheads="1"/>
          </p:cNvSpPr>
          <p:nvPr/>
        </p:nvSpPr>
        <p:spPr bwMode="auto">
          <a:xfrm>
            <a:off x="7620000" y="5486400"/>
            <a:ext cx="838200" cy="914400"/>
          </a:xfrm>
          <a:prstGeom prst="ellipse">
            <a:avLst/>
          </a:prstGeom>
          <a:solidFill>
            <a:schemeClr val="tx1"/>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34"/>
                                        </p:tgtEl>
                                        <p:attrNameLst>
                                          <p:attrName>style.visibility</p:attrName>
                                        </p:attrNameLst>
                                      </p:cBhvr>
                                      <p:to>
                                        <p:strVal val="visible"/>
                                      </p:to>
                                    </p:set>
                                    <p:anim to="" calcmode="lin" valueType="num">
                                      <p:cBhvr>
                                        <p:cTn id="7" dur="1" fill="hold"/>
                                        <p:tgtEl>
                                          <p:spTgt spid="513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135"/>
                                        </p:tgtEl>
                                        <p:attrNameLst>
                                          <p:attrName>style.visibility</p:attrName>
                                        </p:attrNameLst>
                                      </p:cBhvr>
                                      <p:to>
                                        <p:strVal val="visible"/>
                                      </p:to>
                                    </p:set>
                                    <p:anim to="" calcmode="lin" valueType="num">
                                      <p:cBhvr>
                                        <p:cTn id="12" dur="1" fill="hold"/>
                                        <p:tgtEl>
                                          <p:spTgt spid="513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133"/>
                                        </p:tgtEl>
                                        <p:attrNameLst>
                                          <p:attrName>style.visibility</p:attrName>
                                        </p:attrNameLst>
                                      </p:cBhvr>
                                      <p:to>
                                        <p:strVal val="visible"/>
                                      </p:to>
                                    </p:set>
                                    <p:anim to="" calcmode="lin" valueType="num">
                                      <p:cBhvr>
                                        <p:cTn id="17" dur="1" fill="hold"/>
                                        <p:tgtEl>
                                          <p:spTgt spid="513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126"/>
                                        </p:tgtEl>
                                        <p:attrNameLst>
                                          <p:attrName>style.visibility</p:attrName>
                                        </p:attrNameLst>
                                      </p:cBhvr>
                                      <p:to>
                                        <p:strVal val="visible"/>
                                      </p:to>
                                    </p:set>
                                    <p:anim to="" calcmode="lin" valueType="num">
                                      <p:cBhvr>
                                        <p:cTn id="22" dur="1" fill="hold"/>
                                        <p:tgtEl>
                                          <p:spTgt spid="512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123"/>
                                        </p:tgtEl>
                                        <p:attrNameLst>
                                          <p:attrName>style.visibility</p:attrName>
                                        </p:attrNameLst>
                                      </p:cBhvr>
                                      <p:to>
                                        <p:strVal val="visible"/>
                                      </p:to>
                                    </p:set>
                                    <p:anim to="" calcmode="lin" valueType="num">
                                      <p:cBhvr>
                                        <p:cTn id="27" dur="1" fill="hold"/>
                                        <p:tgtEl>
                                          <p:spTgt spid="512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6" grpId="0"/>
      <p:bldP spid="5133" grpId="0"/>
      <p:bldP spid="5134" grpId="0"/>
      <p:bldP spid="51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838200" y="762000"/>
            <a:ext cx="6019800" cy="641350"/>
          </a:xfrm>
          <a:prstGeom prst="rect">
            <a:avLst/>
          </a:prstGeom>
          <a:noFill/>
          <a:ln w="9525">
            <a:noFill/>
            <a:miter lim="800000"/>
            <a:headEnd/>
            <a:tailEnd/>
          </a:ln>
        </p:spPr>
        <p:txBody>
          <a:bodyPr>
            <a:spAutoFit/>
          </a:bodyPr>
          <a:lstStyle/>
          <a:p>
            <a:pPr>
              <a:spcBef>
                <a:spcPct val="50000"/>
              </a:spcBef>
            </a:pPr>
            <a:endParaRPr lang="en-US" sz="3600">
              <a:solidFill>
                <a:schemeClr val="bg1"/>
              </a:solidFill>
              <a:latin typeface="Comic Sans MS" pitchFamily="66" charset="0"/>
            </a:endParaRPr>
          </a:p>
        </p:txBody>
      </p:sp>
      <p:sp>
        <p:nvSpPr>
          <p:cNvPr id="6147" name="Text Box 3"/>
          <p:cNvSpPr txBox="1">
            <a:spLocks noChangeArrowheads="1"/>
          </p:cNvSpPr>
          <p:nvPr/>
        </p:nvSpPr>
        <p:spPr bwMode="auto">
          <a:xfrm>
            <a:off x="304800" y="304800"/>
            <a:ext cx="8458200" cy="2563813"/>
          </a:xfrm>
          <a:prstGeom prst="rect">
            <a:avLst/>
          </a:prstGeom>
          <a:noFill/>
          <a:ln w="9525">
            <a:noFill/>
            <a:miter lim="800000"/>
            <a:headEnd/>
            <a:tailEnd/>
          </a:ln>
        </p:spPr>
        <p:txBody>
          <a:bodyPr>
            <a:spAutoFit/>
          </a:bodyPr>
          <a:lstStyle/>
          <a:p>
            <a:pPr>
              <a:spcBef>
                <a:spcPct val="50000"/>
              </a:spcBef>
            </a:pPr>
            <a:r>
              <a:rPr lang="en-US" sz="3600" b="1" dirty="0">
                <a:solidFill>
                  <a:schemeClr val="accent1"/>
                </a:solidFill>
                <a:latin typeface="Comic Sans MS" pitchFamily="66" charset="0"/>
              </a:rPr>
              <a:t>Organism </a:t>
            </a:r>
            <a:r>
              <a:rPr lang="en-US" sz="3600" b="1" dirty="0">
                <a:solidFill>
                  <a:schemeClr val="tx2"/>
                </a:solidFill>
                <a:latin typeface="Comic Sans MS" pitchFamily="66" charset="0"/>
              </a:rPr>
              <a:t>-</a:t>
            </a:r>
            <a:r>
              <a:rPr lang="en-US" sz="3600" b="1" dirty="0">
                <a:solidFill>
                  <a:schemeClr val="accent1"/>
                </a:solidFill>
                <a:latin typeface="Comic Sans MS" pitchFamily="66" charset="0"/>
              </a:rPr>
              <a:t> </a:t>
            </a:r>
            <a:r>
              <a:rPr lang="en-US" sz="3600" dirty="0">
                <a:solidFill>
                  <a:schemeClr val="bg1"/>
                </a:solidFill>
                <a:latin typeface="Comic Sans MS" pitchFamily="66" charset="0"/>
              </a:rPr>
              <a:t>any unicellular or </a:t>
            </a:r>
            <a:r>
              <a:rPr lang="en-US" sz="3600" dirty="0" err="1">
                <a:solidFill>
                  <a:schemeClr val="bg1"/>
                </a:solidFill>
                <a:latin typeface="Comic Sans MS" pitchFamily="66" charset="0"/>
              </a:rPr>
              <a:t>multicellular</a:t>
            </a:r>
            <a:r>
              <a:rPr lang="en-US" sz="3600" dirty="0">
                <a:solidFill>
                  <a:schemeClr val="bg1"/>
                </a:solidFill>
                <a:latin typeface="Comic Sans MS" pitchFamily="66" charset="0"/>
              </a:rPr>
              <a:t> form exhibiting all of the characteristics of life, an individual.</a:t>
            </a:r>
          </a:p>
          <a:p>
            <a:pPr>
              <a:spcBef>
                <a:spcPct val="50000"/>
              </a:spcBef>
              <a:buFontTx/>
              <a:buChar char="•"/>
            </a:pPr>
            <a:r>
              <a:rPr lang="en-US" sz="3600" dirty="0">
                <a:solidFill>
                  <a:schemeClr val="bg1"/>
                </a:solidFill>
                <a:latin typeface="Comic Sans MS" pitchFamily="66" charset="0"/>
              </a:rPr>
              <a:t>The lowest level of organization</a:t>
            </a:r>
          </a:p>
        </p:txBody>
      </p:sp>
      <p:pic>
        <p:nvPicPr>
          <p:cNvPr id="6148" name="Picture 4" descr="10615219_red_male"/>
          <p:cNvPicPr>
            <a:picLocks noChangeAspect="1" noChangeArrowheads="1"/>
          </p:cNvPicPr>
          <p:nvPr/>
        </p:nvPicPr>
        <p:blipFill>
          <a:blip r:embed="rId3" cstate="print"/>
          <a:srcRect/>
          <a:stretch>
            <a:fillRect/>
          </a:stretch>
        </p:blipFill>
        <p:spPr bwMode="auto">
          <a:xfrm>
            <a:off x="381000" y="3200400"/>
            <a:ext cx="4318000" cy="3238500"/>
          </a:xfrm>
          <a:prstGeom prst="rect">
            <a:avLst/>
          </a:prstGeom>
          <a:noFill/>
          <a:ln w="9525">
            <a:noFill/>
            <a:miter lim="800000"/>
            <a:headEnd/>
            <a:tailEnd/>
          </a:ln>
        </p:spPr>
      </p:pic>
      <p:pic>
        <p:nvPicPr>
          <p:cNvPr id="6149" name="Picture 5" descr="10000661"/>
          <p:cNvPicPr>
            <a:picLocks noChangeAspect="1" noChangeArrowheads="1"/>
          </p:cNvPicPr>
          <p:nvPr/>
        </p:nvPicPr>
        <p:blipFill>
          <a:blip r:embed="rId4" cstate="print"/>
          <a:srcRect/>
          <a:stretch>
            <a:fillRect/>
          </a:stretch>
        </p:blipFill>
        <p:spPr bwMode="auto">
          <a:xfrm>
            <a:off x="5029200" y="3200400"/>
            <a:ext cx="3679825" cy="32686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2000"/>
                                        <p:tgtEl>
                                          <p:spTgt spid="6147">
                                            <p:txEl>
                                              <p:pRg st="0" end="0"/>
                                            </p:txEl>
                                          </p:spTgt>
                                        </p:tgtEl>
                                      </p:cBhvr>
                                    </p:animEffect>
                                    <p:anim calcmode="lin" valueType="num">
                                      <p:cBhvr>
                                        <p:cTn id="8" dur="2000" fill="hold"/>
                                        <p:tgtEl>
                                          <p:spTgt spid="614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14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 calcmode="lin" valueType="num">
                                      <p:cBhvr>
                                        <p:cTn id="14" dur="1000" fill="hold"/>
                                        <p:tgtEl>
                                          <p:spTgt spid="6147">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614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14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6148"/>
                                        </p:tgtEl>
                                        <p:attrNameLst>
                                          <p:attrName>style.visibility</p:attrName>
                                        </p:attrNameLst>
                                      </p:cBhvr>
                                      <p:to>
                                        <p:strVal val="visible"/>
                                      </p:to>
                                    </p:set>
                                    <p:anim calcmode="lin" valueType="num">
                                      <p:cBhvr>
                                        <p:cTn id="21" dur="500" decel="50000" fill="hold">
                                          <p:stCondLst>
                                            <p:cond delay="0"/>
                                          </p:stCondLst>
                                        </p:cTn>
                                        <p:tgtEl>
                                          <p:spTgt spid="6148"/>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148"/>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148"/>
                                        </p:tgtEl>
                                        <p:attrNameLst>
                                          <p:attrName>ppt_w</p:attrName>
                                        </p:attrNameLst>
                                      </p:cBhvr>
                                      <p:tavLst>
                                        <p:tav tm="0">
                                          <p:val>
                                            <p:strVal val="#ppt_w*.05"/>
                                          </p:val>
                                        </p:tav>
                                        <p:tav tm="100000">
                                          <p:val>
                                            <p:strVal val="#ppt_w"/>
                                          </p:val>
                                        </p:tav>
                                      </p:tavLst>
                                    </p:anim>
                                    <p:anim calcmode="lin" valueType="num">
                                      <p:cBhvr>
                                        <p:cTn id="24" dur="1000" fill="hold"/>
                                        <p:tgtEl>
                                          <p:spTgt spid="6148"/>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148"/>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148"/>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148"/>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148"/>
                                        </p:tgtEl>
                                      </p:cBhvr>
                                    </p:animEffect>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nodeType="clickEffect">
                                  <p:stCondLst>
                                    <p:cond delay="0"/>
                                  </p:stCondLst>
                                  <p:childTnLst>
                                    <p:set>
                                      <p:cBhvr>
                                        <p:cTn id="32" dur="1" fill="hold">
                                          <p:stCondLst>
                                            <p:cond delay="0"/>
                                          </p:stCondLst>
                                        </p:cTn>
                                        <p:tgtEl>
                                          <p:spTgt spid="6149"/>
                                        </p:tgtEl>
                                        <p:attrNameLst>
                                          <p:attrName>style.visibility</p:attrName>
                                        </p:attrNameLst>
                                      </p:cBhvr>
                                      <p:to>
                                        <p:strVal val="visible"/>
                                      </p:to>
                                    </p:set>
                                    <p:anim calcmode="lin" valueType="num">
                                      <p:cBhvr>
                                        <p:cTn id="33" dur="1000" fill="hold"/>
                                        <p:tgtEl>
                                          <p:spTgt spid="6149"/>
                                        </p:tgtEl>
                                        <p:attrNameLst>
                                          <p:attrName>ppt_w</p:attrName>
                                        </p:attrNameLst>
                                      </p:cBhvr>
                                      <p:tavLst>
                                        <p:tav tm="0">
                                          <p:val>
                                            <p:fltVal val="0"/>
                                          </p:val>
                                        </p:tav>
                                        <p:tav tm="100000">
                                          <p:val>
                                            <p:strVal val="#ppt_w"/>
                                          </p:val>
                                        </p:tav>
                                      </p:tavLst>
                                    </p:anim>
                                    <p:anim calcmode="lin" valueType="num">
                                      <p:cBhvr>
                                        <p:cTn id="34" dur="1000" fill="hold"/>
                                        <p:tgtEl>
                                          <p:spTgt spid="6149"/>
                                        </p:tgtEl>
                                        <p:attrNameLst>
                                          <p:attrName>ppt_h</p:attrName>
                                        </p:attrNameLst>
                                      </p:cBhvr>
                                      <p:tavLst>
                                        <p:tav tm="0">
                                          <p:val>
                                            <p:fltVal val="0"/>
                                          </p:val>
                                        </p:tav>
                                        <p:tav tm="100000">
                                          <p:val>
                                            <p:strVal val="#ppt_h"/>
                                          </p:val>
                                        </p:tav>
                                      </p:tavLst>
                                    </p:anim>
                                    <p:anim calcmode="lin" valueType="num">
                                      <p:cBhvr>
                                        <p:cTn id="35" dur="1000" fill="hold"/>
                                        <p:tgtEl>
                                          <p:spTgt spid="6149"/>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614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838200" y="762000"/>
            <a:ext cx="6019800" cy="641350"/>
          </a:xfrm>
          <a:prstGeom prst="rect">
            <a:avLst/>
          </a:prstGeom>
          <a:noFill/>
          <a:ln w="9525">
            <a:noFill/>
            <a:miter lim="800000"/>
            <a:headEnd/>
            <a:tailEnd/>
          </a:ln>
        </p:spPr>
        <p:txBody>
          <a:bodyPr>
            <a:spAutoFit/>
          </a:bodyPr>
          <a:lstStyle/>
          <a:p>
            <a:pPr>
              <a:spcBef>
                <a:spcPct val="50000"/>
              </a:spcBef>
            </a:pPr>
            <a:endParaRPr lang="en-US" sz="3600">
              <a:solidFill>
                <a:schemeClr val="bg1"/>
              </a:solidFill>
              <a:latin typeface="Comic Sans MS" pitchFamily="66" charset="0"/>
            </a:endParaRPr>
          </a:p>
        </p:txBody>
      </p:sp>
      <p:sp>
        <p:nvSpPr>
          <p:cNvPr id="7171" name="Text Box 3"/>
          <p:cNvSpPr txBox="1">
            <a:spLocks noChangeArrowheads="1"/>
          </p:cNvSpPr>
          <p:nvPr/>
        </p:nvSpPr>
        <p:spPr bwMode="auto">
          <a:xfrm>
            <a:off x="228600" y="609600"/>
            <a:ext cx="5638800" cy="6078587"/>
          </a:xfrm>
          <a:prstGeom prst="rect">
            <a:avLst/>
          </a:prstGeom>
          <a:noFill/>
          <a:ln w="9525">
            <a:noFill/>
            <a:miter lim="800000"/>
            <a:headEnd/>
            <a:tailEnd/>
          </a:ln>
        </p:spPr>
        <p:txBody>
          <a:bodyPr>
            <a:spAutoFit/>
          </a:bodyPr>
          <a:lstStyle/>
          <a:p>
            <a:pPr algn="ctr">
              <a:spcBef>
                <a:spcPct val="50000"/>
              </a:spcBef>
            </a:pPr>
            <a:r>
              <a:rPr lang="en-US" sz="3400" b="1" dirty="0">
                <a:solidFill>
                  <a:schemeClr val="accent1"/>
                </a:solidFill>
                <a:latin typeface="Comic Sans MS" pitchFamily="66" charset="0"/>
              </a:rPr>
              <a:t>POPULATION</a:t>
            </a:r>
          </a:p>
          <a:p>
            <a:pPr>
              <a:spcBef>
                <a:spcPct val="50000"/>
              </a:spcBef>
              <a:buFont typeface="Wingdings" pitchFamily="2" charset="2"/>
              <a:buChar char="ü"/>
            </a:pPr>
            <a:r>
              <a:rPr lang="en-US" sz="3400" b="1" dirty="0">
                <a:solidFill>
                  <a:schemeClr val="tx2"/>
                </a:solidFill>
                <a:latin typeface="Comic Sans MS" pitchFamily="66" charset="0"/>
              </a:rPr>
              <a:t> </a:t>
            </a:r>
            <a:r>
              <a:rPr lang="en-US" sz="3200" b="1" dirty="0">
                <a:solidFill>
                  <a:schemeClr val="bg1"/>
                </a:solidFill>
                <a:latin typeface="Comic Sans MS" pitchFamily="66" charset="0"/>
              </a:rPr>
              <a:t>a group of organisms of </a:t>
            </a:r>
            <a:r>
              <a:rPr lang="en-US" sz="3200" b="1" dirty="0">
                <a:solidFill>
                  <a:schemeClr val="tx2"/>
                </a:solidFill>
                <a:latin typeface="Comic Sans MS" pitchFamily="66" charset="0"/>
              </a:rPr>
              <a:t>one species </a:t>
            </a:r>
            <a:r>
              <a:rPr lang="en-US" sz="3200" b="1" dirty="0">
                <a:solidFill>
                  <a:schemeClr val="bg1"/>
                </a:solidFill>
                <a:latin typeface="Comic Sans MS" pitchFamily="66" charset="0"/>
              </a:rPr>
              <a:t>living in the same place at the same time that </a:t>
            </a:r>
            <a:r>
              <a:rPr lang="en-US" sz="3200" b="1" dirty="0">
                <a:solidFill>
                  <a:schemeClr val="tx2"/>
                </a:solidFill>
                <a:latin typeface="Comic Sans MS" pitchFamily="66" charset="0"/>
              </a:rPr>
              <a:t>interbreed</a:t>
            </a:r>
          </a:p>
          <a:p>
            <a:pPr>
              <a:spcBef>
                <a:spcPct val="50000"/>
              </a:spcBef>
              <a:buFont typeface="Wingdings" pitchFamily="2" charset="2"/>
              <a:buChar char="ü"/>
            </a:pPr>
            <a:r>
              <a:rPr lang="en-US" sz="3200" b="1" dirty="0" smtClean="0">
                <a:solidFill>
                  <a:schemeClr val="tx2"/>
                </a:solidFill>
                <a:latin typeface="Comic Sans MS" pitchFamily="66" charset="0"/>
              </a:rPr>
              <a:t>Compete</a:t>
            </a:r>
            <a:r>
              <a:rPr lang="en-US" sz="3200" b="1" dirty="0" smtClean="0">
                <a:solidFill>
                  <a:schemeClr val="bg1"/>
                </a:solidFill>
                <a:latin typeface="Comic Sans MS" pitchFamily="66" charset="0"/>
              </a:rPr>
              <a:t> </a:t>
            </a:r>
            <a:r>
              <a:rPr lang="en-US" sz="3200" b="1" dirty="0">
                <a:solidFill>
                  <a:schemeClr val="bg1"/>
                </a:solidFill>
                <a:latin typeface="Comic Sans MS" pitchFamily="66" charset="0"/>
              </a:rPr>
              <a:t>with each other </a:t>
            </a:r>
            <a:r>
              <a:rPr lang="en-US" sz="3200" b="1" dirty="0">
                <a:solidFill>
                  <a:schemeClr val="tx2"/>
                </a:solidFill>
                <a:latin typeface="Comic Sans MS" pitchFamily="66" charset="0"/>
              </a:rPr>
              <a:t>for resources </a:t>
            </a:r>
            <a:r>
              <a:rPr lang="en-US" sz="3200" b="1" dirty="0">
                <a:solidFill>
                  <a:schemeClr val="bg1"/>
                </a:solidFill>
                <a:latin typeface="Comic Sans MS" pitchFamily="66" charset="0"/>
              </a:rPr>
              <a:t>(food, mates, shelter, etc</a:t>
            </a:r>
            <a:r>
              <a:rPr lang="en-US" sz="3200" b="1" dirty="0" smtClean="0">
                <a:solidFill>
                  <a:schemeClr val="bg1"/>
                </a:solidFill>
                <a:latin typeface="Comic Sans MS" pitchFamily="66" charset="0"/>
              </a:rPr>
              <a:t>.)</a:t>
            </a:r>
          </a:p>
          <a:p>
            <a:pPr>
              <a:spcBef>
                <a:spcPct val="50000"/>
              </a:spcBef>
              <a:buFont typeface="Wingdings" pitchFamily="2" charset="2"/>
              <a:buChar char="ü"/>
            </a:pPr>
            <a:r>
              <a:rPr lang="en-US" sz="3200" b="1" dirty="0" smtClean="0">
                <a:solidFill>
                  <a:schemeClr val="bg1"/>
                </a:solidFill>
                <a:latin typeface="Comic Sans MS" pitchFamily="66" charset="0"/>
              </a:rPr>
              <a:t>Produce </a:t>
            </a:r>
            <a:r>
              <a:rPr lang="en-US" sz="3200" b="1" dirty="0" smtClean="0">
                <a:solidFill>
                  <a:schemeClr val="tx2"/>
                </a:solidFill>
                <a:latin typeface="Comic Sans MS" pitchFamily="66" charset="0"/>
              </a:rPr>
              <a:t>fertile</a:t>
            </a:r>
            <a:r>
              <a:rPr lang="en-US" sz="3200" b="1" dirty="0" smtClean="0">
                <a:solidFill>
                  <a:schemeClr val="bg1"/>
                </a:solidFill>
                <a:latin typeface="Comic Sans MS" pitchFamily="66" charset="0"/>
              </a:rPr>
              <a:t> offspring</a:t>
            </a:r>
          </a:p>
          <a:p>
            <a:pPr>
              <a:spcBef>
                <a:spcPct val="50000"/>
              </a:spcBef>
              <a:buFont typeface="Wingdings" pitchFamily="2" charset="2"/>
              <a:buChar char="ü"/>
            </a:pPr>
            <a:endParaRPr lang="en-US" sz="3200" b="1" dirty="0">
              <a:solidFill>
                <a:schemeClr val="bg1"/>
              </a:solidFill>
              <a:latin typeface="Comic Sans MS" pitchFamily="66" charset="0"/>
            </a:endParaRPr>
          </a:p>
        </p:txBody>
      </p:sp>
      <p:pic>
        <p:nvPicPr>
          <p:cNvPr id="7172" name="Picture 6" descr="http://images.afximages.com/Travel/Tanzania-2007/Selous-2007-10-21-105-wm/216623390_TaC4e-S.jpg"/>
          <p:cNvPicPr>
            <a:picLocks noChangeAspect="1" noChangeArrowheads="1"/>
          </p:cNvPicPr>
          <p:nvPr/>
        </p:nvPicPr>
        <p:blipFill>
          <a:blip r:embed="rId3" cstate="print"/>
          <a:srcRect/>
          <a:stretch>
            <a:fillRect/>
          </a:stretch>
        </p:blipFill>
        <p:spPr bwMode="auto">
          <a:xfrm>
            <a:off x="5867400" y="685800"/>
            <a:ext cx="2989263" cy="2554288"/>
          </a:xfrm>
          <a:prstGeom prst="rect">
            <a:avLst/>
          </a:prstGeom>
          <a:noFill/>
          <a:ln w="9525">
            <a:noFill/>
            <a:miter lim="800000"/>
            <a:headEnd/>
            <a:tailEnd/>
          </a:ln>
        </p:spPr>
      </p:pic>
      <p:pic>
        <p:nvPicPr>
          <p:cNvPr id="7173" name="Picture 7" descr="http://www.game-reserve.com/images/wildlife/lion/lion_pride_da.jpg"/>
          <p:cNvPicPr>
            <a:picLocks noChangeAspect="1" noChangeArrowheads="1"/>
          </p:cNvPicPr>
          <p:nvPr/>
        </p:nvPicPr>
        <p:blipFill>
          <a:blip r:embed="rId4" cstate="print"/>
          <a:srcRect/>
          <a:stretch>
            <a:fillRect/>
          </a:stretch>
        </p:blipFill>
        <p:spPr bwMode="auto">
          <a:xfrm>
            <a:off x="5638800" y="3505200"/>
            <a:ext cx="3276600" cy="2343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2000"/>
                                        <p:tgtEl>
                                          <p:spTgt spid="7171">
                                            <p:txEl>
                                              <p:pRg st="0" end="0"/>
                                            </p:txEl>
                                          </p:spTgt>
                                        </p:tgtEl>
                                      </p:cBhvr>
                                    </p:animEffect>
                                    <p:anim calcmode="lin" valueType="num">
                                      <p:cBhvr>
                                        <p:cTn id="8" dur="2000" fill="hold"/>
                                        <p:tgtEl>
                                          <p:spTgt spid="7171">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17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strips(downLeft)">
                                      <p:cBhvr>
                                        <p:cTn id="14" dur="500"/>
                                        <p:tgtEl>
                                          <p:spTgt spid="717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Effect transition="in" filter="dissolve">
                                      <p:cBhvr>
                                        <p:cTn id="19" dur="500"/>
                                        <p:tgtEl>
                                          <p:spTgt spid="717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7171">
                                            <p:txEl>
                                              <p:pRg st="3" end="3"/>
                                            </p:txEl>
                                          </p:spTgt>
                                        </p:tgtEl>
                                        <p:attrNameLst>
                                          <p:attrName>style.visibility</p:attrName>
                                        </p:attrNameLst>
                                      </p:cBhvr>
                                      <p:to>
                                        <p:strVal val="visible"/>
                                      </p:to>
                                    </p:set>
                                    <p:animEffect transition="in" filter="checkerboard(across)">
                                      <p:cBhvr>
                                        <p:cTn id="24" dur="500"/>
                                        <p:tgtEl>
                                          <p:spTgt spid="7171">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7172"/>
                                        </p:tgtEl>
                                        <p:attrNameLst>
                                          <p:attrName>style.visibility</p:attrName>
                                        </p:attrNameLst>
                                      </p:cBhvr>
                                      <p:to>
                                        <p:strVal val="visible"/>
                                      </p:to>
                                    </p:set>
                                    <p:animEffect transition="in" filter="wheel(4)">
                                      <p:cBhvr>
                                        <p:cTn id="29" dur="2000"/>
                                        <p:tgtEl>
                                          <p:spTgt spid="7172"/>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7173"/>
                                        </p:tgtEl>
                                        <p:attrNameLst>
                                          <p:attrName>style.visibility</p:attrName>
                                        </p:attrNameLst>
                                      </p:cBhvr>
                                      <p:to>
                                        <p:strVal val="visible"/>
                                      </p:to>
                                    </p:set>
                                    <p:animEffect transition="in" filter="wheel(4)">
                                      <p:cBhvr>
                                        <p:cTn id="34" dur="20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026"/>
          <p:cNvSpPr txBox="1">
            <a:spLocks noChangeArrowheads="1"/>
          </p:cNvSpPr>
          <p:nvPr/>
        </p:nvSpPr>
        <p:spPr bwMode="auto">
          <a:xfrm>
            <a:off x="838200" y="762000"/>
            <a:ext cx="6019800" cy="641350"/>
          </a:xfrm>
          <a:prstGeom prst="rect">
            <a:avLst/>
          </a:prstGeom>
          <a:noFill/>
          <a:ln w="9525">
            <a:noFill/>
            <a:miter lim="800000"/>
            <a:headEnd/>
            <a:tailEnd/>
          </a:ln>
        </p:spPr>
        <p:txBody>
          <a:bodyPr>
            <a:spAutoFit/>
          </a:bodyPr>
          <a:lstStyle/>
          <a:p>
            <a:pPr>
              <a:spcBef>
                <a:spcPct val="50000"/>
              </a:spcBef>
            </a:pPr>
            <a:endParaRPr lang="en-US" sz="3600">
              <a:solidFill>
                <a:schemeClr val="bg1"/>
              </a:solidFill>
              <a:latin typeface="Comic Sans MS" pitchFamily="66" charset="0"/>
            </a:endParaRPr>
          </a:p>
        </p:txBody>
      </p:sp>
      <p:sp>
        <p:nvSpPr>
          <p:cNvPr id="8195" name="Text Box 1027"/>
          <p:cNvSpPr txBox="1">
            <a:spLocks noChangeArrowheads="1"/>
          </p:cNvSpPr>
          <p:nvPr/>
        </p:nvSpPr>
        <p:spPr bwMode="auto">
          <a:xfrm>
            <a:off x="304800" y="304800"/>
            <a:ext cx="8458200" cy="1739900"/>
          </a:xfrm>
          <a:prstGeom prst="rect">
            <a:avLst/>
          </a:prstGeom>
          <a:noFill/>
          <a:ln w="9525">
            <a:noFill/>
            <a:miter lim="800000"/>
            <a:headEnd/>
            <a:tailEnd/>
          </a:ln>
        </p:spPr>
        <p:txBody>
          <a:bodyPr>
            <a:spAutoFit/>
          </a:bodyPr>
          <a:lstStyle/>
          <a:p>
            <a:pPr>
              <a:spcBef>
                <a:spcPct val="50000"/>
              </a:spcBef>
            </a:pPr>
            <a:r>
              <a:rPr lang="en-US" sz="3600" b="1" dirty="0">
                <a:solidFill>
                  <a:schemeClr val="tx2"/>
                </a:solidFill>
                <a:latin typeface="Comic Sans MS" pitchFamily="66" charset="0"/>
              </a:rPr>
              <a:t>Community -</a:t>
            </a:r>
            <a:r>
              <a:rPr lang="en-US" sz="3600" b="1" dirty="0">
                <a:solidFill>
                  <a:schemeClr val="folHlink"/>
                </a:solidFill>
                <a:latin typeface="Comic Sans MS" pitchFamily="66" charset="0"/>
              </a:rPr>
              <a:t> </a:t>
            </a:r>
            <a:r>
              <a:rPr lang="en-US" sz="3600" b="1" dirty="0">
                <a:solidFill>
                  <a:schemeClr val="bg1"/>
                </a:solidFill>
                <a:latin typeface="Comic Sans MS" pitchFamily="66" charset="0"/>
              </a:rPr>
              <a:t>several interacting populations that inhabit a common environment and are interdependent.</a:t>
            </a:r>
            <a:r>
              <a:rPr lang="en-US" sz="3600" dirty="0">
                <a:solidFill>
                  <a:schemeClr val="bg1"/>
                </a:solidFill>
                <a:latin typeface="Comic Sans MS" pitchFamily="66" charset="0"/>
              </a:rPr>
              <a:t> </a:t>
            </a:r>
          </a:p>
        </p:txBody>
      </p:sp>
      <p:pic>
        <p:nvPicPr>
          <p:cNvPr id="8196" name="Picture 5" descr="http://www.globalchange.umich.edu/globalchange1/current/lectures/ecol_com/foodweb2.jpg"/>
          <p:cNvPicPr>
            <a:picLocks noChangeAspect="1" noChangeArrowheads="1"/>
          </p:cNvPicPr>
          <p:nvPr/>
        </p:nvPicPr>
        <p:blipFill>
          <a:blip r:embed="rId3" cstate="print"/>
          <a:srcRect/>
          <a:stretch>
            <a:fillRect/>
          </a:stretch>
        </p:blipFill>
        <p:spPr bwMode="auto">
          <a:xfrm>
            <a:off x="2133600" y="2120900"/>
            <a:ext cx="4354513" cy="45291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2000"/>
                                        <p:tgtEl>
                                          <p:spTgt spid="8195">
                                            <p:txEl>
                                              <p:pRg st="0" end="0"/>
                                            </p:txEl>
                                          </p:spTgt>
                                        </p:tgtEl>
                                      </p:cBhvr>
                                    </p:animEffect>
                                    <p:anim calcmode="lin" valueType="num">
                                      <p:cBhvr>
                                        <p:cTn id="8" dur="2000" fill="hold"/>
                                        <p:tgtEl>
                                          <p:spTgt spid="819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819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8196"/>
                                        </p:tgtEl>
                                        <p:attrNameLst>
                                          <p:attrName>style.visibility</p:attrName>
                                        </p:attrNameLst>
                                      </p:cBhvr>
                                      <p:to>
                                        <p:strVal val="visible"/>
                                      </p:to>
                                    </p:set>
                                    <p:animEffect transition="in" filter="box(in)">
                                      <p:cBhvr>
                                        <p:cTn id="14"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838200" y="762000"/>
            <a:ext cx="6019800" cy="641350"/>
          </a:xfrm>
          <a:prstGeom prst="rect">
            <a:avLst/>
          </a:prstGeom>
          <a:noFill/>
          <a:ln w="9525">
            <a:noFill/>
            <a:miter lim="800000"/>
            <a:headEnd/>
            <a:tailEnd/>
          </a:ln>
        </p:spPr>
        <p:txBody>
          <a:bodyPr>
            <a:spAutoFit/>
          </a:bodyPr>
          <a:lstStyle/>
          <a:p>
            <a:pPr>
              <a:spcBef>
                <a:spcPct val="50000"/>
              </a:spcBef>
            </a:pPr>
            <a:endParaRPr lang="en-US" sz="3600">
              <a:solidFill>
                <a:schemeClr val="bg1"/>
              </a:solidFill>
              <a:latin typeface="Comic Sans MS" pitchFamily="66" charset="0"/>
            </a:endParaRPr>
          </a:p>
        </p:txBody>
      </p:sp>
      <p:sp>
        <p:nvSpPr>
          <p:cNvPr id="9219" name="Text Box 3"/>
          <p:cNvSpPr txBox="1">
            <a:spLocks noChangeArrowheads="1"/>
          </p:cNvSpPr>
          <p:nvPr/>
        </p:nvSpPr>
        <p:spPr bwMode="auto">
          <a:xfrm>
            <a:off x="304800" y="0"/>
            <a:ext cx="8458200" cy="2289175"/>
          </a:xfrm>
          <a:prstGeom prst="rect">
            <a:avLst/>
          </a:prstGeom>
          <a:noFill/>
          <a:ln w="9525">
            <a:noFill/>
            <a:miter lim="800000"/>
            <a:headEnd/>
            <a:tailEnd/>
          </a:ln>
        </p:spPr>
        <p:txBody>
          <a:bodyPr>
            <a:spAutoFit/>
          </a:bodyPr>
          <a:lstStyle/>
          <a:p>
            <a:pPr>
              <a:spcBef>
                <a:spcPct val="50000"/>
              </a:spcBef>
            </a:pPr>
            <a:r>
              <a:rPr lang="en-US" sz="3600" b="1" dirty="0">
                <a:solidFill>
                  <a:schemeClr val="tx2"/>
                </a:solidFill>
                <a:latin typeface="Comic Sans MS" pitchFamily="66" charset="0"/>
              </a:rPr>
              <a:t>Ecosystem -</a:t>
            </a:r>
            <a:r>
              <a:rPr lang="en-US" sz="3600" b="1" dirty="0">
                <a:solidFill>
                  <a:schemeClr val="accent1"/>
                </a:solidFill>
                <a:latin typeface="Comic Sans MS" pitchFamily="66" charset="0"/>
              </a:rPr>
              <a:t> </a:t>
            </a:r>
            <a:r>
              <a:rPr lang="en-US" sz="3600" b="1" dirty="0">
                <a:solidFill>
                  <a:schemeClr val="bg1"/>
                </a:solidFill>
                <a:latin typeface="Comic Sans MS" pitchFamily="66" charset="0"/>
              </a:rPr>
              <a:t>populations in a community and the </a:t>
            </a:r>
            <a:r>
              <a:rPr lang="en-US" sz="3600" b="1" dirty="0" err="1">
                <a:solidFill>
                  <a:schemeClr val="bg1"/>
                </a:solidFill>
                <a:latin typeface="Comic Sans MS" pitchFamily="66" charset="0"/>
              </a:rPr>
              <a:t>abiotic</a:t>
            </a:r>
            <a:r>
              <a:rPr lang="en-US" sz="3600" b="1" dirty="0">
                <a:solidFill>
                  <a:schemeClr val="bg1"/>
                </a:solidFill>
                <a:latin typeface="Comic Sans MS" pitchFamily="66" charset="0"/>
              </a:rPr>
              <a:t> factors with which they interact (ex. marine, terrestrial)</a:t>
            </a:r>
          </a:p>
        </p:txBody>
      </p:sp>
      <p:pic>
        <p:nvPicPr>
          <p:cNvPr id="9220" name="Picture 4" descr="coral%20reef%20scene"/>
          <p:cNvPicPr>
            <a:picLocks noChangeAspect="1" noChangeArrowheads="1"/>
          </p:cNvPicPr>
          <p:nvPr/>
        </p:nvPicPr>
        <p:blipFill>
          <a:blip r:embed="rId3" cstate="print"/>
          <a:srcRect/>
          <a:stretch>
            <a:fillRect/>
          </a:stretch>
        </p:blipFill>
        <p:spPr bwMode="auto">
          <a:xfrm>
            <a:off x="228600" y="2514600"/>
            <a:ext cx="4376738" cy="4114800"/>
          </a:xfrm>
          <a:prstGeom prst="rect">
            <a:avLst/>
          </a:prstGeom>
          <a:noFill/>
          <a:ln w="9525">
            <a:noFill/>
            <a:miter lim="800000"/>
            <a:headEnd/>
            <a:tailEnd/>
          </a:ln>
        </p:spPr>
      </p:pic>
      <p:pic>
        <p:nvPicPr>
          <p:cNvPr id="9221" name="Picture 5" descr="forest"/>
          <p:cNvPicPr>
            <a:picLocks noChangeAspect="1" noChangeArrowheads="1"/>
          </p:cNvPicPr>
          <p:nvPr/>
        </p:nvPicPr>
        <p:blipFill>
          <a:blip r:embed="rId4" cstate="print"/>
          <a:srcRect/>
          <a:stretch>
            <a:fillRect/>
          </a:stretch>
        </p:blipFill>
        <p:spPr bwMode="auto">
          <a:xfrm>
            <a:off x="4953000" y="2133600"/>
            <a:ext cx="3657600" cy="4454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diamond(in)">
                                      <p:cBhvr>
                                        <p:cTn id="7" dur="20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wheel(4)">
                                      <p:cBhvr>
                                        <p:cTn id="12" dur="2000"/>
                                        <p:tgtEl>
                                          <p:spTgt spid="922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221"/>
                                        </p:tgtEl>
                                        <p:attrNameLst>
                                          <p:attrName>style.visibility</p:attrName>
                                        </p:attrNameLst>
                                      </p:cBhvr>
                                      <p:to>
                                        <p:strVal val="visible"/>
                                      </p:to>
                                    </p:set>
                                    <p:animEffect transition="in" filter="wheel(4)">
                                      <p:cBhvr>
                                        <p:cTn id="17" dur="20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838200" y="762000"/>
            <a:ext cx="6019800" cy="641350"/>
          </a:xfrm>
          <a:prstGeom prst="rect">
            <a:avLst/>
          </a:prstGeom>
          <a:noFill/>
          <a:ln w="9525">
            <a:noFill/>
            <a:miter lim="800000"/>
            <a:headEnd/>
            <a:tailEnd/>
          </a:ln>
        </p:spPr>
        <p:txBody>
          <a:bodyPr>
            <a:spAutoFit/>
          </a:bodyPr>
          <a:lstStyle/>
          <a:p>
            <a:pPr>
              <a:spcBef>
                <a:spcPct val="50000"/>
              </a:spcBef>
            </a:pPr>
            <a:endParaRPr lang="en-US" sz="3600">
              <a:solidFill>
                <a:schemeClr val="bg1"/>
              </a:solidFill>
              <a:latin typeface="Comic Sans MS" pitchFamily="66" charset="0"/>
            </a:endParaRPr>
          </a:p>
        </p:txBody>
      </p:sp>
      <p:sp>
        <p:nvSpPr>
          <p:cNvPr id="10243" name="Text Box 3"/>
          <p:cNvSpPr txBox="1">
            <a:spLocks noChangeArrowheads="1"/>
          </p:cNvSpPr>
          <p:nvPr/>
        </p:nvSpPr>
        <p:spPr bwMode="auto">
          <a:xfrm>
            <a:off x="304800" y="304800"/>
            <a:ext cx="8458200" cy="2563813"/>
          </a:xfrm>
          <a:prstGeom prst="rect">
            <a:avLst/>
          </a:prstGeom>
          <a:noFill/>
          <a:ln w="9525">
            <a:noFill/>
            <a:miter lim="800000"/>
            <a:headEnd/>
            <a:tailEnd/>
          </a:ln>
        </p:spPr>
        <p:txBody>
          <a:bodyPr>
            <a:spAutoFit/>
          </a:bodyPr>
          <a:lstStyle/>
          <a:p>
            <a:pPr>
              <a:spcBef>
                <a:spcPct val="50000"/>
              </a:spcBef>
            </a:pPr>
            <a:r>
              <a:rPr lang="en-US" sz="3600" b="1" dirty="0">
                <a:solidFill>
                  <a:schemeClr val="accent1"/>
                </a:solidFill>
                <a:latin typeface="Comic Sans MS" pitchFamily="66" charset="0"/>
              </a:rPr>
              <a:t>Biosphere </a:t>
            </a:r>
            <a:r>
              <a:rPr lang="en-US" sz="3600" b="1" dirty="0">
                <a:solidFill>
                  <a:schemeClr val="bg1"/>
                </a:solidFill>
                <a:latin typeface="Comic Sans MS" pitchFamily="66" charset="0"/>
              </a:rPr>
              <a:t>- life supporting portions of Earth composed of air, land, fresh water, and salt water.</a:t>
            </a:r>
          </a:p>
          <a:p>
            <a:pPr>
              <a:spcBef>
                <a:spcPct val="50000"/>
              </a:spcBef>
              <a:buFontTx/>
              <a:buChar char="•"/>
            </a:pPr>
            <a:r>
              <a:rPr lang="en-US" sz="3600" b="1" dirty="0">
                <a:solidFill>
                  <a:schemeClr val="bg1"/>
                </a:solidFill>
                <a:latin typeface="Comic Sans MS" pitchFamily="66" charset="0"/>
              </a:rPr>
              <a:t>The highest level of organization</a:t>
            </a:r>
          </a:p>
        </p:txBody>
      </p:sp>
      <p:pic>
        <p:nvPicPr>
          <p:cNvPr id="10244" name="Picture 4" descr="earth6"/>
          <p:cNvPicPr>
            <a:picLocks noChangeAspect="1" noChangeArrowheads="1"/>
          </p:cNvPicPr>
          <p:nvPr/>
        </p:nvPicPr>
        <p:blipFill>
          <a:blip r:embed="rId3" cstate="print"/>
          <a:srcRect/>
          <a:stretch>
            <a:fillRect/>
          </a:stretch>
        </p:blipFill>
        <p:spPr bwMode="auto">
          <a:xfrm>
            <a:off x="1981200" y="3273425"/>
            <a:ext cx="5143500" cy="3355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heel(4)">
                                      <p:cBhvr>
                                        <p:cTn id="7" dur="20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strips(downLeft)">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wheel(4)">
                                      <p:cBhvr>
                                        <p:cTn id="17" dur="2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
      <a:dk1>
        <a:srgbClr val="000000"/>
      </a:dk1>
      <a:lt1>
        <a:srgbClr val="FFFFFF"/>
      </a:lt1>
      <a:dk2>
        <a:srgbClr val="FFFF00"/>
      </a:dk2>
      <a:lt2>
        <a:srgbClr val="666633"/>
      </a:lt2>
      <a:accent1>
        <a:srgbClr val="FFFF00"/>
      </a:accent1>
      <a:accent2>
        <a:srgbClr val="800000"/>
      </a:accent2>
      <a:accent3>
        <a:srgbClr val="FFFFFF"/>
      </a:accent3>
      <a:accent4>
        <a:srgbClr val="000000"/>
      </a:accent4>
      <a:accent5>
        <a:srgbClr val="FFFFAA"/>
      </a:accent5>
      <a:accent6>
        <a:srgbClr val="730000"/>
      </a:accent6>
      <a:hlink>
        <a:srgbClr val="FFFF00"/>
      </a:hlink>
      <a:folHlink>
        <a:srgbClr val="FF66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2113</TotalTime>
  <Words>1176</Words>
  <Application>Microsoft Office PowerPoint</Application>
  <PresentationFormat>On-screen Show (4:3)</PresentationFormat>
  <Paragraphs>166</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Comic Sans MS</vt:lpstr>
      <vt:lpstr>Times New Roman</vt:lpstr>
      <vt:lpstr>Wingdings</vt:lpstr>
      <vt:lpstr>Default Design</vt:lpstr>
      <vt:lpstr>        Ecology</vt:lpstr>
      <vt:lpstr>WHAT IS ECOLOGY?</vt:lpstr>
      <vt:lpstr>WHAT DO YOU MEAN BY ENVIRONMENT?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Feeding Relationships</vt:lpstr>
      <vt:lpstr>Feeding Relationships</vt:lpstr>
      <vt:lpstr>Feeding Relationships</vt:lpstr>
      <vt:lpstr>Feeding Relationships</vt:lpstr>
      <vt:lpstr>Feeding Relationships</vt:lpstr>
      <vt:lpstr>Feeding Relationships</vt:lpstr>
      <vt:lpstr>Feeding Relationships</vt:lpstr>
      <vt:lpstr>Feeding Relationships</vt:lpstr>
      <vt:lpstr>Symbiotic Relationships</vt:lpstr>
      <vt:lpstr>Symbiotic Relationships</vt:lpstr>
      <vt:lpstr>Symbiotic Relationships</vt:lpstr>
      <vt:lpstr>Symbiotic Relationships</vt:lpstr>
      <vt:lpstr>Symbiotic Relationships</vt:lpstr>
      <vt:lpstr>Symbiotic Relationships</vt:lpstr>
      <vt:lpstr>Symbiotic Relationships</vt:lpstr>
      <vt:lpstr>PowerPoint Presentation</vt:lpstr>
      <vt:lpstr>PowerPoint Presentation</vt:lpstr>
    </vt:vector>
  </TitlesOfParts>
  <Company>Blockheads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Unit</dc:title>
  <dc:creator>Heather and Drew</dc:creator>
  <cp:lastModifiedBy>DONALD PALMER</cp:lastModifiedBy>
  <cp:revision>103</cp:revision>
  <cp:lastPrinted>2016-10-17T12:17:52Z</cp:lastPrinted>
  <dcterms:created xsi:type="dcterms:W3CDTF">2003-02-09T01:35:47Z</dcterms:created>
  <dcterms:modified xsi:type="dcterms:W3CDTF">2016-10-17T12:47:08Z</dcterms:modified>
</cp:coreProperties>
</file>