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53" r:id="rId2"/>
    <p:sldId id="318" r:id="rId3"/>
    <p:sldId id="320" r:id="rId4"/>
    <p:sldId id="292" r:id="rId5"/>
    <p:sldId id="291" r:id="rId6"/>
    <p:sldId id="269" r:id="rId7"/>
    <p:sldId id="333" r:id="rId8"/>
    <p:sldId id="350" r:id="rId9"/>
    <p:sldId id="351" r:id="rId10"/>
    <p:sldId id="293" r:id="rId11"/>
    <p:sldId id="335" r:id="rId12"/>
    <p:sldId id="300" r:id="rId13"/>
    <p:sldId id="336" r:id="rId14"/>
    <p:sldId id="301" r:id="rId15"/>
    <p:sldId id="302" r:id="rId16"/>
    <p:sldId id="304" r:id="rId17"/>
    <p:sldId id="306" r:id="rId18"/>
    <p:sldId id="305" r:id="rId19"/>
    <p:sldId id="308" r:id="rId20"/>
    <p:sldId id="311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FF00"/>
    <a:srgbClr val="CC0000"/>
    <a:srgbClr val="FF9900"/>
    <a:srgbClr val="CC3399"/>
    <a:srgbClr val="0033CC"/>
    <a:srgbClr val="FF33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4" autoAdjust="0"/>
  </p:normalViewPr>
  <p:slideViewPr>
    <p:cSldViewPr>
      <p:cViewPr varScale="1">
        <p:scale>
          <a:sx n="68" d="100"/>
          <a:sy n="68" d="100"/>
        </p:scale>
        <p:origin x="124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3B6A6A8-5CF4-4493-B527-18BF5812551D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AC00E8D-C02E-4BAE-81DF-41B0C158EE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09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6048C2-8BFA-458B-8FD0-9438DCAA1D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5143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E039CE-0E86-49AB-9E17-D6E3D15756A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89875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F85F4D-2EE9-4C85-AB92-562427D1483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89505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1B77B0-3C36-4302-913A-3FBF34DB017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481003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5CB141-2176-499A-AAE6-0E7E7B81635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3907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DB9173-1B95-4AA2-939A-AB3F3206B61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711981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47A96A-FFC2-4FFF-855B-11830B9E74A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933044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AE9CAA-23E7-409C-AF0F-2774587D11A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25840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FD23F5-8B4C-435E-8573-167AE4E1256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28764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E2C15-E957-44C8-AA04-C97B24424FC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470369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02344C-E11F-45E8-89F1-BC97DC94C54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11478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AAF908-90A6-42B7-A466-C60304C6D70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75440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FA4759-FE97-43B5-89A1-D4A0266C9CC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38864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2EBAF-3D7F-4BA1-A0D5-9F68682F889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35484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A55084-F906-48A5-AF8C-1CA08658C5D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38046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71A4E7-D24A-4019-8826-17EC1544850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0337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DA562-BC07-4CEA-8ADB-CE638ED01A0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4100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91D88C-CED1-4869-9979-CDBDEDE9210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4023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36DBD3-9AB8-4468-891C-F9ECCEA814B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87629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2A89C9-038F-4D85-AA7D-C357160636A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86768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BB577-2659-4B7F-B2F7-CB437CF192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BB72C-AB26-4727-A572-025642C6F5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FD208-7F12-4410-9DF8-69D6579316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6D59B-DCD3-47B7-9507-32A31F12B1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32610-AF57-4878-95C9-6819D6872C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40E25-BAA8-4845-92D7-9C313D22A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B177F-BF0D-4C8B-8860-FC0F9D827D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FEF76-325B-432C-BE75-6FD655F299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35293-6793-4DDD-88A4-BEF667BB89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CC865-8D6D-471B-B3A7-D1B59B5AF5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55940-1E28-4D52-ACF7-B0B4879551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E7B1A3-B2DC-4056-9096-7B19B3B41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LoT3h7c6tLY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urangoshopping.com/christmas/images/Lightening-640.jp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http://youtu.be/LoT3h7c6tLY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5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600200" y="228600"/>
            <a:ext cx="495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accent1"/>
                </a:solidFill>
                <a:latin typeface="Comic Sans MS" pitchFamily="66" charset="0"/>
              </a:rPr>
              <a:t>Nutrient Cycles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6106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Cycling maintains homeostasis (balance) in the environment.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sz="3600" b="1" dirty="0">
                <a:solidFill>
                  <a:schemeClr val="accent1"/>
                </a:solidFill>
                <a:latin typeface="Comic Sans MS" pitchFamily="66" charset="0"/>
              </a:rPr>
              <a:t>3 cycles to investigate:</a:t>
            </a:r>
          </a:p>
          <a:p>
            <a:pPr lvl="4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1. Water cycle</a:t>
            </a:r>
          </a:p>
          <a:p>
            <a:pPr lvl="4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2. Carbon cycle</a:t>
            </a:r>
          </a:p>
          <a:p>
            <a:pPr lvl="4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3. Nitrogen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026"/>
          <p:cNvSpPr txBox="1">
            <a:spLocks noChangeArrowheads="1"/>
          </p:cNvSpPr>
          <p:nvPr/>
        </p:nvSpPr>
        <p:spPr bwMode="auto">
          <a:xfrm>
            <a:off x="228600" y="609600"/>
            <a:ext cx="8610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accent1"/>
                </a:solidFill>
                <a:latin typeface="Comic Sans MS" pitchFamily="66" charset="0"/>
              </a:rPr>
              <a:t>Water cycle-</a:t>
            </a:r>
          </a:p>
          <a:p>
            <a:pPr>
              <a:spcBef>
                <a:spcPct val="50000"/>
              </a:spcBef>
            </a:pPr>
            <a:endParaRPr lang="en-US" sz="3600" b="1" dirty="0">
              <a:solidFill>
                <a:schemeClr val="accent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Evaporation, transpiration, condensation, precipitation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228600" y="0"/>
            <a:ext cx="861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accent1"/>
                </a:solidFill>
                <a:latin typeface="Comic Sans MS" pitchFamily="66" charset="0"/>
              </a:rPr>
              <a:t>Water cycle-</a:t>
            </a:r>
          </a:p>
        </p:txBody>
      </p:sp>
      <p:pic>
        <p:nvPicPr>
          <p:cNvPr id="47107" name="Picture 5" descr="Water%20Cyc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026"/>
          <p:cNvSpPr txBox="1">
            <a:spLocks noChangeArrowheads="1"/>
          </p:cNvSpPr>
          <p:nvPr/>
        </p:nvSpPr>
        <p:spPr bwMode="auto">
          <a:xfrm>
            <a:off x="304800" y="838200"/>
            <a:ext cx="80010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accent1"/>
                </a:solidFill>
                <a:latin typeface="Comic Sans MS" pitchFamily="66" charset="0"/>
              </a:rPr>
              <a:t>Carbon cycle-</a:t>
            </a:r>
          </a:p>
          <a:p>
            <a:pPr>
              <a:spcBef>
                <a:spcPct val="50000"/>
              </a:spcBef>
            </a:pPr>
            <a:endParaRPr lang="en-US" sz="3600" b="1" dirty="0">
              <a:solidFill>
                <a:schemeClr val="accent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Photosynthesis and respiration cycle carbon and oxygen through the environment.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04800" y="0"/>
            <a:ext cx="495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1"/>
                </a:solidFill>
                <a:latin typeface="Comic Sans MS" pitchFamily="66" charset="0"/>
              </a:rPr>
              <a:t>Carbon cycle-</a:t>
            </a:r>
          </a:p>
        </p:txBody>
      </p:sp>
      <p:pic>
        <p:nvPicPr>
          <p:cNvPr id="49155" name="Picture 5" descr="Carbon%20Cyc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23913"/>
            <a:ext cx="9144000" cy="603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915400" cy="381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accent1"/>
                </a:solidFill>
                <a:latin typeface="Comic Sans MS" pitchFamily="66" charset="0"/>
              </a:rPr>
              <a:t>Nitrogen cycle-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  <a:t>Atmospheric nitrogen (N</a:t>
            </a:r>
            <a:r>
              <a:rPr lang="en-US" sz="3200" b="1" baseline="-25000" dirty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  <a:t>) makes up nearly 78%-80% of air. 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  <a:t>Organisms can not use it in that form.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  <a:t>Lightning and bacteria convert nitrogen into usable forms.</a:t>
            </a:r>
          </a:p>
        </p:txBody>
      </p:sp>
      <p:pic>
        <p:nvPicPr>
          <p:cNvPr id="50179" name="Picture 5" descr="Lightening-64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3657600"/>
            <a:ext cx="513238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915400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accent1"/>
                </a:solidFill>
                <a:latin typeface="Comic Sans MS" pitchFamily="66" charset="0"/>
              </a:rPr>
              <a:t>Nitrogen cycle- </a:t>
            </a:r>
          </a:p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Only in certain bacteria and industrial technologies can fix nitrogen.</a:t>
            </a:r>
          </a:p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accent1"/>
                </a:solidFill>
                <a:latin typeface="Comic Sans MS" pitchFamily="66" charset="0"/>
              </a:rPr>
              <a:t>Nitrogen fixation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-convert atmospheric nitrogen (N</a:t>
            </a:r>
            <a:r>
              <a:rPr lang="en-US" sz="3600" b="1" baseline="-25000" dirty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) into ammonium (NH</a:t>
            </a:r>
            <a:r>
              <a:rPr lang="en-US" sz="3600" b="1" baseline="-25000" dirty="0">
                <a:solidFill>
                  <a:schemeClr val="bg1"/>
                </a:solidFill>
                <a:latin typeface="Comic Sans MS" pitchFamily="66" charset="0"/>
              </a:rPr>
              <a:t>4</a:t>
            </a:r>
            <a:r>
              <a:rPr lang="en-US" sz="3600" b="1" baseline="30000" dirty="0">
                <a:solidFill>
                  <a:schemeClr val="bg1"/>
                </a:solidFill>
                <a:latin typeface="Comic Sans MS" pitchFamily="66" charset="0"/>
              </a:rPr>
              <a:t>+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) which can be used to make organic compounds like amino acids.</a:t>
            </a:r>
          </a:p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		N</a:t>
            </a:r>
            <a:r>
              <a:rPr lang="en-US" sz="3600" b="1" baseline="-25000" dirty="0">
                <a:solidFill>
                  <a:schemeClr val="bg1"/>
                </a:solidFill>
                <a:latin typeface="Comic Sans MS" pitchFamily="66" charset="0"/>
              </a:rPr>
              <a:t>2 			 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NH</a:t>
            </a:r>
            <a:r>
              <a:rPr lang="en-US" sz="3600" b="1" baseline="-25000" dirty="0">
                <a:solidFill>
                  <a:schemeClr val="bg1"/>
                </a:solidFill>
                <a:latin typeface="Comic Sans MS" pitchFamily="66" charset="0"/>
              </a:rPr>
              <a:t>4</a:t>
            </a:r>
            <a:r>
              <a:rPr lang="en-US" sz="3600" b="1" baseline="30000" dirty="0">
                <a:solidFill>
                  <a:schemeClr val="bg1"/>
                </a:solidFill>
                <a:latin typeface="Comic Sans MS" pitchFamily="66" charset="0"/>
              </a:rPr>
              <a:t>+</a:t>
            </a:r>
            <a:endParaRPr lang="en-US" sz="3600" b="1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1203" name="Line 5"/>
          <p:cNvSpPr>
            <a:spLocks noChangeShapeType="1"/>
          </p:cNvSpPr>
          <p:nvPr/>
        </p:nvSpPr>
        <p:spPr bwMode="auto">
          <a:xfrm>
            <a:off x="2971800" y="5105400"/>
            <a:ext cx="1828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4343400" cy="567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accent1"/>
                </a:solidFill>
                <a:latin typeface="Comic Sans MS" pitchFamily="66" charset="0"/>
              </a:rPr>
              <a:t>Nitrogen cycle-</a:t>
            </a:r>
          </a:p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Nitrogen-fixing bacteria: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  <a:t>Some live in a symbiotic relationship with plants of the legume family (e.g., soybeans, clover, peanuts).</a:t>
            </a:r>
          </a:p>
        </p:txBody>
      </p:sp>
      <p:pic>
        <p:nvPicPr>
          <p:cNvPr id="52227" name="Picture 3" descr="Nodu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685800"/>
            <a:ext cx="4343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026"/>
          <p:cNvSpPr txBox="1">
            <a:spLocks noChangeArrowheads="1"/>
          </p:cNvSpPr>
          <p:nvPr/>
        </p:nvSpPr>
        <p:spPr bwMode="auto">
          <a:xfrm>
            <a:off x="228600" y="533400"/>
            <a:ext cx="891540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accent1"/>
                </a:solidFill>
                <a:latin typeface="Comic Sans MS" pitchFamily="66" charset="0"/>
              </a:rPr>
              <a:t>Nitrogen cycle-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Some nitrogen-fixing bacteria live free in the soil.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Nitrogen-fixing </a:t>
            </a:r>
            <a:r>
              <a:rPr lang="en-US" sz="3600" b="1" dirty="0" err="1">
                <a:solidFill>
                  <a:schemeClr val="bg1"/>
                </a:solidFill>
                <a:latin typeface="Comic Sans MS" pitchFamily="66" charset="0"/>
              </a:rPr>
              <a:t>cyanobacteria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 are essential to maintaining the fertility of semi-aquatic environments like rice paddies.</a:t>
            </a:r>
          </a:p>
          <a:p>
            <a:pPr>
              <a:spcBef>
                <a:spcPct val="50000"/>
              </a:spcBef>
            </a:pPr>
            <a:endParaRPr lang="en-US" sz="36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4" descr="nitr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b="1" dirty="0" err="1" smtClean="0">
                <a:solidFill>
                  <a:schemeClr val="accent1"/>
                </a:solidFill>
                <a:latin typeface="Comic Sans MS" pitchFamily="66" charset="0"/>
              </a:rPr>
              <a:t>Trophic</a:t>
            </a:r>
            <a:r>
              <a:rPr lang="en-US" sz="3600" b="1" dirty="0" smtClean="0">
                <a:solidFill>
                  <a:schemeClr val="accent1"/>
                </a:solidFill>
                <a:latin typeface="Comic Sans MS" pitchFamily="66" charset="0"/>
              </a:rPr>
              <a:t> Levels</a:t>
            </a:r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305800" cy="4191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b="1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pPr eaLnBrk="1" hangingPunct="1"/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Each link in a food chain is known as a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trophic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level.</a:t>
            </a:r>
          </a:p>
          <a:p>
            <a:pPr eaLnBrk="1" hangingPunct="1"/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Trophic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levels represent a </a:t>
            </a:r>
            <a:r>
              <a:rPr lang="en-US" sz="3600" b="1" dirty="0" smtClean="0">
                <a:solidFill>
                  <a:schemeClr val="tx2"/>
                </a:solidFill>
                <a:latin typeface="Comic Sans MS" pitchFamily="66" charset="0"/>
              </a:rPr>
              <a:t>feeding step 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in the transfer of energy and matter in an ecosystem.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9154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accent1"/>
                </a:solidFill>
                <a:latin typeface="Comic Sans MS" pitchFamily="66" charset="0"/>
              </a:rPr>
              <a:t>Toxins in food chains-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While energy decreases as it moves up the food chain, toxins increase in potency. 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This is called biological magnification</a:t>
            </a:r>
          </a:p>
          <a:p>
            <a:pPr>
              <a:spcBef>
                <a:spcPct val="50000"/>
              </a:spcBef>
            </a:pPr>
            <a:endParaRPr lang="en-US" sz="36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04800" y="4572000"/>
            <a:ext cx="487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  <a:t>Ex: DDT &amp; Bald Eagles</a:t>
            </a:r>
          </a:p>
        </p:txBody>
      </p:sp>
      <p:pic>
        <p:nvPicPr>
          <p:cNvPr id="56324" name="Picture 4" descr="j02276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733800"/>
            <a:ext cx="4038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sz="3600" b="1" dirty="0" err="1" smtClean="0">
                <a:solidFill>
                  <a:schemeClr val="accent1"/>
                </a:solidFill>
                <a:latin typeface="Comic Sans MS" pitchFamily="66" charset="0"/>
              </a:rPr>
              <a:t>Trophic</a:t>
            </a:r>
            <a:r>
              <a:rPr lang="en-US" sz="3600" b="1" dirty="0" smtClean="0">
                <a:solidFill>
                  <a:schemeClr val="accent1"/>
                </a:solidFill>
                <a:latin typeface="Comic Sans MS" pitchFamily="66" charset="0"/>
              </a:rPr>
              <a:t> Levels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Biomass- 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the amount of organic matter comprising a group of organisms in a habitat.</a:t>
            </a:r>
          </a:p>
          <a:p>
            <a:pPr eaLnBrk="1" hangingPunct="1">
              <a:buFontTx/>
              <a:buNone/>
            </a:pPr>
            <a:endParaRPr lang="en-US" sz="1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/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As you move up a food chain, both available energy and biomass decrease.</a:t>
            </a:r>
          </a:p>
          <a:p>
            <a:pPr eaLnBrk="1" hangingPunct="1">
              <a:buFontTx/>
              <a:buNone/>
            </a:pPr>
            <a:endParaRPr lang="en-US" sz="12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/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Energy is transferred upwards but is diminished with each transfer.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b="1" dirty="0" err="1" smtClean="0">
                <a:solidFill>
                  <a:schemeClr val="accent1"/>
                </a:solidFill>
                <a:latin typeface="Comic Sans MS" pitchFamily="66" charset="0"/>
              </a:rPr>
              <a:t>Trophic</a:t>
            </a:r>
            <a:r>
              <a:rPr lang="en-US" sz="3600" b="1" dirty="0" smtClean="0">
                <a:solidFill>
                  <a:schemeClr val="accent1"/>
                </a:solidFill>
                <a:latin typeface="Comic Sans MS" pitchFamily="66" charset="0"/>
              </a:rPr>
              <a:t> Levels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4572000"/>
            <a:ext cx="91440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447800" y="3352800"/>
            <a:ext cx="6705600" cy="12192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438400" y="2057400"/>
            <a:ext cx="4343400" cy="12954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124200" y="914400"/>
            <a:ext cx="2590800" cy="1143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Text Box 8"/>
          <p:cNvSpPr txBox="1">
            <a:spLocks noChangeArrowheads="1"/>
          </p:cNvSpPr>
          <p:nvPr/>
        </p:nvSpPr>
        <p:spPr bwMode="auto">
          <a:xfrm>
            <a:off x="1752600" y="5105400"/>
            <a:ext cx="571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Comic Sans MS" pitchFamily="66" charset="0"/>
              </a:rPr>
              <a:t>Producers- </a:t>
            </a:r>
            <a:r>
              <a:rPr lang="en-US" sz="3600" b="1" dirty="0" err="1">
                <a:solidFill>
                  <a:srgbClr val="FF0000"/>
                </a:solidFill>
                <a:latin typeface="Comic Sans MS" pitchFamily="66" charset="0"/>
              </a:rPr>
              <a:t>Autotrophs</a:t>
            </a:r>
            <a:endParaRPr lang="en-US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800" name="Text Box 9"/>
          <p:cNvSpPr txBox="1">
            <a:spLocks noChangeArrowheads="1"/>
          </p:cNvSpPr>
          <p:nvPr/>
        </p:nvSpPr>
        <p:spPr bwMode="auto">
          <a:xfrm>
            <a:off x="1219200" y="358140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Primary </a:t>
            </a:r>
            <a: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  <a:t>consumers- Herbivores</a:t>
            </a:r>
          </a:p>
        </p:txBody>
      </p:sp>
      <p:sp>
        <p:nvSpPr>
          <p:cNvPr id="33801" name="Text Box 10"/>
          <p:cNvSpPr txBox="1">
            <a:spLocks noChangeArrowheads="1"/>
          </p:cNvSpPr>
          <p:nvPr/>
        </p:nvSpPr>
        <p:spPr bwMode="auto">
          <a:xfrm>
            <a:off x="2362200" y="2286000"/>
            <a:ext cx="464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en-US" sz="2800" b="1" baseline="30000" dirty="0" smtClean="0">
                <a:solidFill>
                  <a:schemeClr val="bg1"/>
                </a:solidFill>
                <a:latin typeface="Comic Sans MS" pitchFamily="66" charset="0"/>
              </a:rPr>
              <a:t>nd</a:t>
            </a:r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 consumers-small 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carnivores</a:t>
            </a:r>
          </a:p>
        </p:txBody>
      </p:sp>
      <p:sp>
        <p:nvSpPr>
          <p:cNvPr id="33802" name="Text Box 11"/>
          <p:cNvSpPr txBox="1">
            <a:spLocks noChangeArrowheads="1"/>
          </p:cNvSpPr>
          <p:nvPr/>
        </p:nvSpPr>
        <p:spPr bwMode="auto">
          <a:xfrm>
            <a:off x="3200400" y="914400"/>
            <a:ext cx="2514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3rd 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consumers- top carnivores</a:t>
            </a:r>
          </a:p>
        </p:txBody>
      </p:sp>
      <p:sp>
        <p:nvSpPr>
          <p:cNvPr id="33803" name="Line 13"/>
          <p:cNvSpPr>
            <a:spLocks noChangeShapeType="1"/>
          </p:cNvSpPr>
          <p:nvPr/>
        </p:nvSpPr>
        <p:spPr bwMode="auto">
          <a:xfrm flipV="1">
            <a:off x="457200" y="762000"/>
            <a:ext cx="0" cy="5486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4" name="Text Box 14"/>
          <p:cNvSpPr txBox="1">
            <a:spLocks noChangeArrowheads="1"/>
          </p:cNvSpPr>
          <p:nvPr/>
        </p:nvSpPr>
        <p:spPr bwMode="auto">
          <a:xfrm>
            <a:off x="609600" y="762000"/>
            <a:ext cx="6096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</a:p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Comic Sans MS" pitchFamily="66" charset="0"/>
              </a:rPr>
              <a:t>N</a:t>
            </a:r>
          </a:p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</a:p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Comic Sans MS" pitchFamily="66" charset="0"/>
              </a:rPr>
              <a:t>R</a:t>
            </a:r>
          </a:p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Comic Sans MS" pitchFamily="66" charset="0"/>
              </a:rPr>
              <a:t>G</a:t>
            </a:r>
          </a:p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Comic Sans MS" pitchFamily="66" charset="0"/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9" grpId="0"/>
      <p:bldP spid="33800" grpId="0"/>
      <p:bldP spid="33801" grpId="0"/>
      <p:bldP spid="33802" grpId="0"/>
      <p:bldP spid="338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11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sz="3600" b="1" dirty="0" err="1" smtClean="0">
                <a:solidFill>
                  <a:schemeClr val="accent1"/>
                </a:solidFill>
                <a:latin typeface="Comic Sans MS" pitchFamily="66" charset="0"/>
              </a:rPr>
              <a:t>Trophic</a:t>
            </a:r>
            <a:r>
              <a:rPr lang="en-US" sz="3600" b="1" dirty="0" smtClean="0">
                <a:solidFill>
                  <a:schemeClr val="accent1"/>
                </a:solidFill>
                <a:latin typeface="Comic Sans MS" pitchFamily="66" charset="0"/>
              </a:rPr>
              <a:t> Levels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2057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b="1" dirty="0" smtClean="0">
                <a:solidFill>
                  <a:schemeClr val="accent1"/>
                </a:solidFill>
                <a:latin typeface="Comic Sans MS" pitchFamily="66" charset="0"/>
              </a:rPr>
              <a:t>Food chain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- simple model that shows how matter and energy move through an ecosystem</a:t>
            </a:r>
            <a:endParaRPr lang="en-US" sz="3600" b="1" dirty="0" smtClean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276600"/>
            <a:ext cx="8001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Food Chain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Grass----Grasshopper---Snake----Hawk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04800" y="838200"/>
            <a:ext cx="800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600" b="1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37891" name="Picture 3" descr="food_cha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33400"/>
            <a:ext cx="7924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accent1"/>
                </a:solidFill>
                <a:latin typeface="Comic Sans MS" pitchFamily="66" charset="0"/>
              </a:rPr>
              <a:t>Trophic Levels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b="1" smtClean="0">
                <a:solidFill>
                  <a:schemeClr val="accent1"/>
                </a:solidFill>
                <a:latin typeface="Comic Sans MS" pitchFamily="66" charset="0"/>
              </a:rPr>
              <a:t>Food web</a:t>
            </a:r>
            <a:r>
              <a:rPr lang="en-US" sz="3600" b="1" smtClean="0">
                <a:solidFill>
                  <a:schemeClr val="bg1"/>
                </a:solidFill>
                <a:latin typeface="Comic Sans MS" pitchFamily="66" charset="0"/>
              </a:rPr>
              <a:t>- shows all possible feeding relationships in a community at each trophic level</a:t>
            </a:r>
          </a:p>
          <a:p>
            <a:pPr eaLnBrk="1" hangingPunct="1">
              <a:buFontTx/>
              <a:buNone/>
            </a:pPr>
            <a:endParaRPr lang="en-US" sz="3600" b="1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/>
            <a:r>
              <a:rPr lang="en-US" sz="3600" b="1" smtClean="0">
                <a:solidFill>
                  <a:schemeClr val="bg1"/>
                </a:solidFill>
                <a:latin typeface="Comic Sans MS" pitchFamily="66" charset="0"/>
              </a:rPr>
              <a:t>Represents a network of interconnected food chains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6106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chemeClr val="accent1"/>
                </a:solidFill>
                <a:latin typeface="Comic Sans MS" pitchFamily="66" charset="0"/>
              </a:rPr>
              <a:t>Food chain				Food web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chemeClr val="bg1"/>
                </a:solidFill>
                <a:latin typeface="Comic Sans MS" pitchFamily="66" charset="0"/>
              </a:rPr>
              <a:t>(just 1 path of energy)	    (all possible energy paths)</a:t>
            </a:r>
          </a:p>
        </p:txBody>
      </p:sp>
      <p:pic>
        <p:nvPicPr>
          <p:cNvPr id="39939" name="Picture 3" descr="food_cha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95400"/>
            <a:ext cx="2743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4" descr="food_we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295400"/>
            <a:ext cx="5410200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FFFF00"/>
      </a:dk2>
      <a:lt2>
        <a:srgbClr val="666633"/>
      </a:lt2>
      <a:accent1>
        <a:srgbClr val="FFFF00"/>
      </a:accent1>
      <a:accent2>
        <a:srgbClr val="800000"/>
      </a:accent2>
      <a:accent3>
        <a:srgbClr val="FFFFFF"/>
      </a:accent3>
      <a:accent4>
        <a:srgbClr val="000000"/>
      </a:accent4>
      <a:accent5>
        <a:srgbClr val="FFFFAA"/>
      </a:accent5>
      <a:accent6>
        <a:srgbClr val="730000"/>
      </a:accent6>
      <a:hlink>
        <a:srgbClr val="FFFF00"/>
      </a:hlink>
      <a:folHlink>
        <a:srgbClr val="FF66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2218</TotalTime>
  <Words>377</Words>
  <Application>Microsoft Office PowerPoint</Application>
  <PresentationFormat>On-screen Show (4:3)</PresentationFormat>
  <Paragraphs>83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Comic Sans MS</vt:lpstr>
      <vt:lpstr>Times New Roman</vt:lpstr>
      <vt:lpstr>Default Design</vt:lpstr>
      <vt:lpstr>http://youtu.be/LoT3h7c6tLY</vt:lpstr>
      <vt:lpstr>Trophic Levels</vt:lpstr>
      <vt:lpstr>Trophic Levels</vt:lpstr>
      <vt:lpstr>Trophic Levels</vt:lpstr>
      <vt:lpstr>PowerPoint Presentation</vt:lpstr>
      <vt:lpstr>Trophic Levels</vt:lpstr>
      <vt:lpstr>PowerPoint Presentation</vt:lpstr>
      <vt:lpstr>Trophic Levels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Blockheads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Ecology Unit</dc:title>
  <dc:creator>Heather and Drew</dc:creator>
  <cp:lastModifiedBy>DONALD PALMER</cp:lastModifiedBy>
  <cp:revision>111</cp:revision>
  <cp:lastPrinted>2015-10-16T12:13:11Z</cp:lastPrinted>
  <dcterms:created xsi:type="dcterms:W3CDTF">2003-02-09T01:35:47Z</dcterms:created>
  <dcterms:modified xsi:type="dcterms:W3CDTF">2016-10-25T18:20:20Z</dcterms:modified>
</cp:coreProperties>
</file>