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256" r:id="rId2"/>
    <p:sldId id="274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304" r:id="rId12"/>
    <p:sldId id="275" r:id="rId13"/>
    <p:sldId id="264" r:id="rId14"/>
    <p:sldId id="301" r:id="rId15"/>
    <p:sldId id="276" r:id="rId16"/>
    <p:sldId id="266" r:id="rId17"/>
    <p:sldId id="267" r:id="rId18"/>
    <p:sldId id="285" r:id="rId19"/>
    <p:sldId id="286" r:id="rId20"/>
    <p:sldId id="287" r:id="rId21"/>
    <p:sldId id="288" r:id="rId22"/>
    <p:sldId id="289" r:id="rId23"/>
    <p:sldId id="290" r:id="rId24"/>
    <p:sldId id="268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269" r:id="rId36"/>
    <p:sldId id="271" r:id="rId37"/>
    <p:sldId id="270" r:id="rId38"/>
    <p:sldId id="305" r:id="rId39"/>
    <p:sldId id="278" r:id="rId40"/>
    <p:sldId id="277" r:id="rId41"/>
    <p:sldId id="279" r:id="rId42"/>
    <p:sldId id="280" r:id="rId43"/>
    <p:sldId id="281" r:id="rId44"/>
    <p:sldId id="316" r:id="rId45"/>
    <p:sldId id="282" r:id="rId46"/>
    <p:sldId id="283" r:id="rId47"/>
    <p:sldId id="284" r:id="rId48"/>
    <p:sldId id="291" r:id="rId49"/>
    <p:sldId id="317" r:id="rId50"/>
    <p:sldId id="337" r:id="rId51"/>
    <p:sldId id="338" r:id="rId52"/>
    <p:sldId id="333" r:id="rId53"/>
    <p:sldId id="322" r:id="rId54"/>
    <p:sldId id="325" r:id="rId55"/>
    <p:sldId id="326" r:id="rId56"/>
    <p:sldId id="329" r:id="rId57"/>
    <p:sldId id="330" r:id="rId58"/>
    <p:sldId id="353" r:id="rId59"/>
    <p:sldId id="347" r:id="rId60"/>
    <p:sldId id="348" r:id="rId61"/>
    <p:sldId id="331" r:id="rId62"/>
    <p:sldId id="349" r:id="rId63"/>
    <p:sldId id="341" r:id="rId64"/>
    <p:sldId id="340" r:id="rId65"/>
    <p:sldId id="332" r:id="rId66"/>
    <p:sldId id="297" r:id="rId67"/>
    <p:sldId id="298" r:id="rId68"/>
    <p:sldId id="299" r:id="rId69"/>
    <p:sldId id="342" r:id="rId70"/>
    <p:sldId id="343" r:id="rId71"/>
    <p:sldId id="344" r:id="rId72"/>
    <p:sldId id="345" r:id="rId73"/>
    <p:sldId id="346" r:id="rId74"/>
    <p:sldId id="354" r:id="rId75"/>
    <p:sldId id="350" r:id="rId76"/>
    <p:sldId id="351" r:id="rId77"/>
    <p:sldId id="355" r:id="rId78"/>
    <p:sldId id="352" r:id="rId79"/>
    <p:sldId id="359" r:id="rId80"/>
    <p:sldId id="358" r:id="rId81"/>
    <p:sldId id="357" r:id="rId82"/>
    <p:sldId id="300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99"/>
    <a:srgbClr val="FFE0C1"/>
    <a:srgbClr val="0000A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 autoAdjust="0"/>
  </p:normalViewPr>
  <p:slideViewPr>
    <p:cSldViewPr>
      <p:cViewPr varScale="1">
        <p:scale>
          <a:sx n="72" d="100"/>
          <a:sy n="72" d="100"/>
        </p:scale>
        <p:origin x="44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032180-68FE-409A-B1A0-F97043B54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307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B1359B-1397-4E4C-BA76-DC81A596A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012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A32F1-54C6-4CD5-AC6B-CE15A7994A3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7431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D3FC7-19A3-447C-8152-DC0B1BD9A11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57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80331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97861-1C75-4002-80C2-07B6A28A95C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67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246904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35552-B44D-4571-B631-E9503297E46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98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624365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CB591-776F-4FC7-B16E-E4A52554B89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08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19181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42BC-C446-4EC2-97C2-9A70C719A99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18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266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460E7-0307-4650-964D-22332EC31BA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8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60044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750B3-D5BF-4C16-A920-8B35AEC0D06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39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707898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2A251-4BFF-4628-B61C-FFCD4CBDFA3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49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493874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A52E7-748A-49AF-B82A-118618BE050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59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514406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3B772-2837-4FF7-B958-F55AB74392A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69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41054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3F74D-A183-47E4-BD22-B33AA2CD84A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75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102373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3B555-C45F-41A2-817A-382137A435F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80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660210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A09BA-2079-4E8D-878C-6BDCB495D6C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90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59918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245BA-488E-477F-B984-36590A8E076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00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266666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FA4CA-CD7A-4B7C-B043-AAA1CEBB555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107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869412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5A0BF-2C4C-424A-A332-896CB663DAB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21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54419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7285B-B129-4DB1-B3BC-3E0BEF4D1AC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1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416475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9DF29-C863-4B12-9FFC-EE99A26C715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414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505465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2AF10-7D91-496E-A7E8-EB0F38EEF43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517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53816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BC73-6DF2-4F4C-81E4-EA734157A2C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61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786483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6E375-EC5F-4A4B-97BF-5BA5E23B2B7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372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4729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DC9FC-4ECD-487E-A579-E26036E138F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854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66547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70001-56BE-4158-96E7-580CCFBF0FB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039196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08BC9-D531-4F06-A310-D55A4DD8EDD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926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25131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94528-648F-4EF7-84B3-5CEF9AC90B1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02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980263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AB300-544D-43A0-B258-5C947FEB37E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13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44333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88746-8311-4EEF-A43B-1C1A818ED59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23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953424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61AB8-581C-4E2D-BC7D-0A71BCF75DE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433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979851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EBD55-225E-46F0-9B28-5F79B442B8F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43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775297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37B39-39DE-4EF4-9D1E-2D39FCCC540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454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7042161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53FDE-E9E8-4C4D-979F-0D2D011AF30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474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77997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E698B-B521-4590-A145-E480A82872D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58685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DBC99-5274-4A81-96AC-68C66C9843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957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6652006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DB3D9-3779-466A-A105-EA07CE75B1C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495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581386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9F3A0-30A6-4B27-85EC-790B72E5E7A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505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793973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007D-93BD-4775-A188-9B1C47B0713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51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934994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C3E7-A4B8-4AE1-B6FD-FA293A7E993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525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8079566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D768F-3715-4492-89F8-BDF58FE25D1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536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234793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06CF4-72D5-4FAF-9F81-0639D34B32A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546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2264464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617C4-68B6-430E-BF36-18C2C720920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556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0191909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FB124-57F3-4124-A5DC-AADA31C6B37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5667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899127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5F8AF-E9ED-479D-8A0F-1A170743332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57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428822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956EF-9F37-43C6-A689-F9F8298E3BF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587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98590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DA342-4C7F-4693-BB3C-9B3DC7994B3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05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0236305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C1A0D-26D8-41F1-AC2B-7DAEFDD2E7B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658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3690862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600C-54F6-4438-8FDA-44065819828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669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5168291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B5721-8AA8-4A14-8936-8117C4C56D3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689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419384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CE046-F642-455D-8FE9-E9955183456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730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205036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2C750-4536-4DB9-BF8B-979D466B7AC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771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922160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3ED65-FFA2-4287-94F2-0625C86CAA3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78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1890627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A2CB9-C748-4F82-A119-8CCF0E12160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8227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6639236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914AF-1561-46C2-A17B-E642632DE2C1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833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235355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FEB5C-94EE-4A92-96B6-9BFB7DEE31B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843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33475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3C9D6-CE5C-48B9-AE72-DDEB300DB33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8534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432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B7B0E-221D-4ADC-96B6-18BBC580B26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16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6222146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DFBFD-E9EA-4954-9E8B-D197A87E853D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8637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6412878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F9EB0-C66C-48E1-87FF-A1B86F27A03B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873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3388593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CB7D4-1018-4A0E-B5E8-3C16E59E848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884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240470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62708-ED3D-4400-81CB-9E7C90DA6940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894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459041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52218-4EA9-4C63-95D5-F7FCF392AE2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9046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8099408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6F390-4309-4DF2-9658-7EFB4E3BEA0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914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3636644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04C95-3469-44CF-9BDE-3C9A3D1BF98F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925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1751250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FE413-3D12-40BF-B69D-3E7F796B120F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935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5961515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6DAD9-37D4-4DA2-AB0D-EF141D95BF9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94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1887644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7C3AD-C1D4-47D8-A453-D75A74D826FF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955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05829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5708C-CB19-418D-8BFA-83A72E7799E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2615787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330A4-959D-42D6-82AD-F7AC4F6A0523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966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1056662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047CD-D5CC-42C7-B5B8-9093DDC49099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976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9827939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D667A-F146-496A-80BA-663A282FD63A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986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8794498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42E2B-213A-4D5F-B94C-3A14D094664A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996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0298761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28922-A8AD-43A4-9386-8350D4229050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007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1420222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8BD88-4795-432F-8A9F-21F368FFB3B1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017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3869751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1F1AB-A9F7-40BA-BCDE-437C9A15ACB9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027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323233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C4656-D2BC-4484-A08A-79E89D5425D0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037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0513941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FBFE1-2423-4701-95FC-41155DA0D6A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048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0870098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566EA-4B44-4606-A947-5051B9BDD775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058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62325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56BA7-8AC5-46FB-8B02-019BC2C88B9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366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04556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6A9B9-5B33-4009-80B0-535051AAA80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46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39613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DRLC0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-resources.com/drawing-fish-swimming.html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Introduction to animals</a:t>
            </a:r>
          </a:p>
        </p:txBody>
      </p:sp>
      <p:pic>
        <p:nvPicPr>
          <p:cNvPr id="2051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6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95400" y="4038600"/>
            <a:ext cx="6629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</a:t>
            </a:r>
            <a:r>
              <a:rPr lang="en-US" sz="66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Animal?</a:t>
            </a:r>
            <a:endParaRPr lang="en-US" sz="66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981200" y="64008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+mj-lt"/>
              </a:rPr>
              <a:t>Copyright cmassengale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Reproduction in Animals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848600" cy="495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All animals are capable of </a:t>
            </a:r>
            <a:r>
              <a:rPr lang="en-US" sz="3600" b="1" dirty="0" smtClean="0">
                <a:solidFill>
                  <a:srgbClr val="990000"/>
                </a:solidFill>
              </a:rPr>
              <a:t>sexual reproduction</a:t>
            </a:r>
          </a:p>
          <a:p>
            <a:pPr eaLnBrk="1" hangingPunct="1"/>
            <a:r>
              <a:rPr lang="en-US" sz="3600" b="1" dirty="0" smtClean="0"/>
              <a:t>Some animals like sponges and earthworms are </a:t>
            </a:r>
            <a:r>
              <a:rPr lang="en-US" sz="3600" b="1" dirty="0" smtClean="0">
                <a:solidFill>
                  <a:srgbClr val="990000"/>
                </a:solidFill>
              </a:rPr>
              <a:t>hermaphrodites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A8"/>
                </a:solidFill>
              </a:rPr>
              <a:t>producing both eggs and sperm</a:t>
            </a:r>
          </a:p>
          <a:p>
            <a:pPr eaLnBrk="1" hangingPunct="1"/>
            <a:r>
              <a:rPr lang="en-US" sz="3600" b="1" dirty="0" smtClean="0"/>
              <a:t>Hermaphrodites </a:t>
            </a:r>
            <a:r>
              <a:rPr lang="en-US" sz="3600" b="1" dirty="0" smtClean="0">
                <a:solidFill>
                  <a:srgbClr val="990000"/>
                </a:solidFill>
              </a:rPr>
              <a:t>may exchange sperm and DO NOT fertilize</a:t>
            </a:r>
            <a:r>
              <a:rPr lang="en-US" sz="3600" b="1" dirty="0" smtClean="0"/>
              <a:t> their own eggs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Leeches Exchange Sperm During Mating</a:t>
            </a:r>
          </a:p>
        </p:txBody>
      </p:sp>
      <p:pic>
        <p:nvPicPr>
          <p:cNvPr id="12291" name="Picture 5" descr="hermaprodite leec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76200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400800" y="5715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Mating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3622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leech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adybirds_mating_nixon_li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7825"/>
            <a:ext cx="4572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matingbehavior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33775"/>
            <a:ext cx="44958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goldfinchp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975" y="381000"/>
            <a:ext cx="3248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257800" y="4572000"/>
            <a:ext cx="3505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Mating and Mating Behaviors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733800" y="21336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Beetles Mating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943600" y="3810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Male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553200" y="91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Female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638800" y="2514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Young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990600" y="3657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Courtship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2" grpId="0"/>
      <p:bldP spid="28683" grpId="0"/>
      <p:bldP spid="28684" grpId="0"/>
      <p:bldP spid="286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Levels of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4876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990000"/>
                </a:solidFill>
              </a:rPr>
              <a:t>Sponges</a:t>
            </a:r>
            <a:r>
              <a:rPr lang="en-US" sz="3200" b="1" dirty="0" smtClean="0"/>
              <a:t> are the ONLY animals that have just the </a:t>
            </a:r>
            <a:r>
              <a:rPr lang="en-US" sz="3200" b="1" dirty="0" smtClean="0">
                <a:solidFill>
                  <a:srgbClr val="990000"/>
                </a:solidFill>
              </a:rPr>
              <a:t>cellular level</a:t>
            </a:r>
          </a:p>
          <a:p>
            <a:pPr eaLnBrk="1" hangingPunct="1"/>
            <a:r>
              <a:rPr lang="en-US" sz="3200" b="1" dirty="0" smtClean="0"/>
              <a:t>All </a:t>
            </a:r>
            <a:r>
              <a:rPr lang="en-US" sz="3200" b="1" dirty="0" smtClean="0">
                <a:solidFill>
                  <a:srgbClr val="990000"/>
                </a:solidFill>
              </a:rPr>
              <a:t>other animals</a:t>
            </a:r>
            <a:r>
              <a:rPr lang="en-US" sz="3200" b="1" dirty="0" smtClean="0"/>
              <a:t> show these levels – </a:t>
            </a:r>
            <a:r>
              <a:rPr lang="en-US" sz="3200" b="1" dirty="0" smtClean="0">
                <a:solidFill>
                  <a:srgbClr val="990000"/>
                </a:solidFill>
              </a:rPr>
              <a:t>cell, tissue, organ, and system</a:t>
            </a:r>
          </a:p>
          <a:p>
            <a:pPr eaLnBrk="1" hangingPunct="1"/>
            <a:r>
              <a:rPr lang="en-US" sz="3200" b="1" dirty="0" smtClean="0"/>
              <a:t>Cells may </a:t>
            </a:r>
            <a:r>
              <a:rPr lang="en-US" sz="3200" b="1" dirty="0" smtClean="0">
                <a:solidFill>
                  <a:srgbClr val="990000"/>
                </a:solidFill>
              </a:rPr>
              <a:t>specialize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00A8"/>
                </a:solidFill>
              </a:rPr>
              <a:t>(take on different shapes and functions)</a:t>
            </a:r>
          </a:p>
          <a:p>
            <a:pPr eaLnBrk="1" hangingPunct="1"/>
            <a:r>
              <a:rPr lang="en-US" sz="3200" b="1" dirty="0" smtClean="0"/>
              <a:t>Cells are held together by </a:t>
            </a:r>
            <a:r>
              <a:rPr lang="en-US" sz="3200" b="1" dirty="0" smtClean="0">
                <a:solidFill>
                  <a:srgbClr val="990000"/>
                </a:solidFill>
              </a:rPr>
              <a:t>cell junctions</a:t>
            </a:r>
            <a:r>
              <a:rPr lang="en-US" sz="3200" b="1" dirty="0" smtClean="0"/>
              <a:t> to </a:t>
            </a:r>
            <a:r>
              <a:rPr lang="en-US" sz="3200" b="1" dirty="0" smtClean="0">
                <a:solidFill>
                  <a:srgbClr val="0000A8"/>
                </a:solidFill>
              </a:rPr>
              <a:t>form tissues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4"/>
          <p:cNvSpPr>
            <a:spLocks noChangeArrowheads="1"/>
          </p:cNvSpPr>
          <p:nvPr/>
        </p:nvSpPr>
        <p:spPr bwMode="auto">
          <a:xfrm>
            <a:off x="990600" y="68580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6934200" y="2819400"/>
            <a:ext cx="175260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3429000" y="762000"/>
            <a:ext cx="23622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6705600" y="5105400"/>
            <a:ext cx="19812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>
            <a:off x="4343400" y="3657600"/>
            <a:ext cx="1981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9"/>
          <p:cNvSpPr>
            <a:spLocks noChangeArrowheads="1"/>
          </p:cNvSpPr>
          <p:nvPr/>
        </p:nvSpPr>
        <p:spPr bwMode="auto">
          <a:xfrm>
            <a:off x="6781800" y="685800"/>
            <a:ext cx="19050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10"/>
          <p:cNvSpPr>
            <a:spLocks noChangeArrowheads="1"/>
          </p:cNvSpPr>
          <p:nvPr/>
        </p:nvSpPr>
        <p:spPr bwMode="auto">
          <a:xfrm>
            <a:off x="1371600" y="4038600"/>
            <a:ext cx="1905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11"/>
          <p:cNvSpPr>
            <a:spLocks noChangeArrowheads="1"/>
          </p:cNvSpPr>
          <p:nvPr/>
        </p:nvSpPr>
        <p:spPr bwMode="auto">
          <a:xfrm>
            <a:off x="3352800" y="5029200"/>
            <a:ext cx="24384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219200" y="990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Atom</a:t>
            </a:r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2590800" y="1371600"/>
            <a:ext cx="685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733800" y="9144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Molecule or compound</a:t>
            </a: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V="1">
            <a:off x="5867400" y="1447800"/>
            <a:ext cx="8382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705600" y="1066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Organelle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7239000" y="3124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CELL</a:t>
            </a:r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>
            <a:off x="7772400" y="2133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609600" y="2743200"/>
            <a:ext cx="624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Levels of Organization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H="1">
            <a:off x="6400800" y="3733800"/>
            <a:ext cx="6096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4572000" y="3962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Tissue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1752600" y="434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Organ</a:t>
            </a:r>
          </a:p>
        </p:txBody>
      </p:sp>
      <p:sp>
        <p:nvSpPr>
          <p:cNvPr id="17429" name="Line 24"/>
          <p:cNvSpPr>
            <a:spLocks noChangeShapeType="1"/>
          </p:cNvSpPr>
          <p:nvPr/>
        </p:nvSpPr>
        <p:spPr bwMode="auto">
          <a:xfrm flipH="1">
            <a:off x="3429000" y="4343400"/>
            <a:ext cx="838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3810000" y="52578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Organ system</a:t>
            </a:r>
          </a:p>
        </p:txBody>
      </p:sp>
      <p:sp>
        <p:nvSpPr>
          <p:cNvPr id="17431" name="Line 26"/>
          <p:cNvSpPr>
            <a:spLocks noChangeShapeType="1"/>
          </p:cNvSpPr>
          <p:nvPr/>
        </p:nvSpPr>
        <p:spPr bwMode="auto">
          <a:xfrm>
            <a:off x="2895600" y="5181600"/>
            <a:ext cx="457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27"/>
          <p:cNvSpPr>
            <a:spLocks noChangeShapeType="1"/>
          </p:cNvSpPr>
          <p:nvPr/>
        </p:nvSpPr>
        <p:spPr bwMode="auto">
          <a:xfrm>
            <a:off x="5867400" y="5715000"/>
            <a:ext cx="7620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69342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Organism</a:t>
            </a:r>
          </a:p>
        </p:txBody>
      </p:sp>
      <p:sp>
        <p:nvSpPr>
          <p:cNvPr id="17434" name="Text Box 29"/>
          <p:cNvSpPr txBox="1">
            <a:spLocks noChangeArrowheads="1"/>
          </p:cNvSpPr>
          <p:nvPr/>
        </p:nvSpPr>
        <p:spPr bwMode="auto">
          <a:xfrm>
            <a:off x="7010400" y="3886200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Comic Sans MS" pitchFamily="66" charset="0"/>
              </a:rPr>
              <a:t>Life begins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/>
      <p:bldP spid="65550" grpId="0"/>
      <p:bldP spid="65552" grpId="0"/>
      <p:bldP spid="65558" grpId="0"/>
      <p:bldP spid="65559" grpId="0"/>
      <p:bldP spid="65561" grpId="0"/>
      <p:bldP spid="655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reen-katydid-on-lily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800600" y="5181600"/>
            <a:ext cx="411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Invertebrate groups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 of Invertebrates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990000"/>
                </a:solidFill>
              </a:rPr>
              <a:t>Simplest</a:t>
            </a:r>
            <a:r>
              <a:rPr lang="en-US" sz="3200" b="1" smtClean="0"/>
              <a:t> animals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Contain the </a:t>
            </a:r>
            <a:r>
              <a:rPr lang="en-US" sz="3200" b="1" smtClean="0">
                <a:solidFill>
                  <a:srgbClr val="990000"/>
                </a:solidFill>
              </a:rPr>
              <a:t>greatest number</a:t>
            </a:r>
            <a:r>
              <a:rPr lang="en-US" sz="3200" b="1" smtClean="0"/>
              <a:t> of different </a:t>
            </a:r>
            <a:r>
              <a:rPr lang="en-US" sz="3200" b="1" smtClean="0">
                <a:solidFill>
                  <a:srgbClr val="990000"/>
                </a:solidFill>
              </a:rPr>
              <a:t>species</a:t>
            </a:r>
            <a:r>
              <a:rPr lang="en-US" sz="3200" b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Most are </a:t>
            </a:r>
            <a:r>
              <a:rPr lang="en-US" sz="3200" b="1" smtClean="0">
                <a:solidFill>
                  <a:srgbClr val="990000"/>
                </a:solidFill>
              </a:rPr>
              <a:t>aquatic</a:t>
            </a:r>
            <a:r>
              <a:rPr lang="en-US" sz="3200" b="1" smtClean="0"/>
              <a:t> (found in water)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Do </a:t>
            </a:r>
            <a:r>
              <a:rPr lang="en-US" sz="3200" b="1" smtClean="0">
                <a:solidFill>
                  <a:srgbClr val="990000"/>
                </a:solidFill>
              </a:rPr>
              <a:t>NOT</a:t>
            </a:r>
            <a:r>
              <a:rPr lang="en-US" sz="3200" b="1" smtClean="0"/>
              <a:t> have a backbone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Includes </a:t>
            </a:r>
            <a:r>
              <a:rPr lang="en-US" sz="3200" b="1" smtClean="0">
                <a:solidFill>
                  <a:srgbClr val="0000A8"/>
                </a:solidFill>
              </a:rPr>
              <a:t>sponges, cnidarians, flatworms, roundworms, annelids, mollusks, arthropods, and echinoderms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llyspong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Sponge - Porifera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95400" y="51054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Osculum of Sponge</a:t>
            </a: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 flipV="1">
            <a:off x="1981200" y="2667000"/>
            <a:ext cx="990600" cy="2362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1981200" y="5029200"/>
            <a:ext cx="3657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 Anemone - Cnidaria</a:t>
            </a:r>
          </a:p>
        </p:txBody>
      </p:sp>
      <p:pic>
        <p:nvPicPr>
          <p:cNvPr id="21507" name="Picture 5" descr="sea anemone tenta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781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19200" y="6019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Tentacles of Sea Anemone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4191000" y="5562600"/>
            <a:ext cx="1676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Cnidarians</a:t>
            </a:r>
          </a:p>
        </p:txBody>
      </p:sp>
      <p:pic>
        <p:nvPicPr>
          <p:cNvPr id="22531" name="Picture 3" descr="brainCo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95550"/>
            <a:ext cx="48196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redjellyf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76400"/>
            <a:ext cx="30495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Brain Coral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943600" y="6096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Red jellyfish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onfish"/>
          <p:cNvPicPr>
            <a:picLocks noChangeAspect="1" noChangeArrowheads="1"/>
          </p:cNvPicPr>
          <p:nvPr/>
        </p:nvPicPr>
        <p:blipFill>
          <a:blip r:embed="rId3" cstate="print"/>
          <a:srcRect b="75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0" y="685800"/>
            <a:ext cx="312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Flatworms - Platyhelminthes</a:t>
            </a:r>
          </a:p>
        </p:txBody>
      </p:sp>
      <p:pic>
        <p:nvPicPr>
          <p:cNvPr id="23555" name="Picture 3" descr="plan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44661">
            <a:off x="990600" y="1447800"/>
            <a:ext cx="330993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marine flatw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0400"/>
            <a:ext cx="5238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4267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Planarian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953000" y="25908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Marine Flatworm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Roundworms (Nematoda) and Segmented Worms (Annelida)</a:t>
            </a:r>
          </a:p>
        </p:txBody>
      </p:sp>
      <p:pic>
        <p:nvPicPr>
          <p:cNvPr id="24579" name="Picture 3" descr="roundw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lee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938" y="1828800"/>
            <a:ext cx="3497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47800" y="60198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Nematode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953000" y="6035675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Leech (segmented worm)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533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Mollusca (With and Without Shells)</a:t>
            </a:r>
          </a:p>
        </p:txBody>
      </p:sp>
      <p:pic>
        <p:nvPicPr>
          <p:cNvPr id="25603" name="Picture 3" descr="sn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4864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octop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581400"/>
            <a:ext cx="28575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scall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9906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hambered nauti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038600"/>
            <a:ext cx="2819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nudibran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86200"/>
            <a:ext cx="19891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219200" y="1371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snail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791200" y="1371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scallop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nautilus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733800" y="4038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nudibranch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010400" y="3962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octopus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7" grpId="0"/>
      <p:bldP spid="43018" grpId="0"/>
      <p:bldP spid="43019" grpId="0"/>
      <p:bldP spid="430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Arthropoda (insects, spiders, crustaceans, horseshoe crab)</a:t>
            </a:r>
          </a:p>
        </p:txBody>
      </p:sp>
      <p:pic>
        <p:nvPicPr>
          <p:cNvPr id="26627" name="Picture 3" descr="HorseshoeCrab2_D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spid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beetle--scarabeus"/>
          <p:cNvPicPr>
            <a:picLocks noChangeAspect="1" noChangeArrowheads="1"/>
          </p:cNvPicPr>
          <p:nvPr/>
        </p:nvPicPr>
        <p:blipFill>
          <a:blip r:embed="rId5" cstate="print"/>
          <a:srcRect l="15334" t="12299" r="20667" b="15958"/>
          <a:stretch>
            <a:fillRect/>
          </a:stretch>
        </p:blipFill>
        <p:spPr bwMode="auto">
          <a:xfrm>
            <a:off x="5486400" y="39624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crayfish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00200"/>
            <a:ext cx="32004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715000" y="54102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Dung beetle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09800" y="4343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Horseshoe crab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477000" y="1752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crayfish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124200" y="1676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spider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/>
      <p:bldP spid="41994" grpId="0"/>
      <p:bldP spid="419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Echinoderms</a:t>
            </a:r>
          </a:p>
        </p:txBody>
      </p:sp>
      <p:pic>
        <p:nvPicPr>
          <p:cNvPr id="27651" name="Picture 4" descr="echinode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5867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Sea cucumber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81400" y="395446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Sand dollar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starfish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200400" y="3276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Brittle star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67400" y="1363663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Sea fan (crinoid)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unny_animal_picture_T3645"/>
          <p:cNvPicPr>
            <a:picLocks noChangeAspect="1" noChangeArrowheads="1"/>
          </p:cNvPicPr>
          <p:nvPr/>
        </p:nvPicPr>
        <p:blipFill>
          <a:blip r:embed="rId3" cstate="print"/>
          <a:srcRect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33400" y="609600"/>
            <a:ext cx="4038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Vertebrate Groups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 of Vertebrates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696200" cy="51054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More </a:t>
            </a:r>
            <a:r>
              <a:rPr lang="en-US" sz="3600" b="1" dirty="0" smtClean="0">
                <a:solidFill>
                  <a:srgbClr val="990000"/>
                </a:solidFill>
              </a:rPr>
              <a:t>complex</a:t>
            </a:r>
            <a:r>
              <a:rPr lang="en-US" sz="3600" b="1" dirty="0" smtClean="0"/>
              <a:t> animals</a:t>
            </a:r>
          </a:p>
          <a:p>
            <a:pPr eaLnBrk="1" hangingPunct="1"/>
            <a:r>
              <a:rPr lang="en-US" sz="3600" b="1" dirty="0" smtClean="0"/>
              <a:t>Most have a </a:t>
            </a:r>
            <a:r>
              <a:rPr lang="en-US" sz="3600" b="1" dirty="0" smtClean="0">
                <a:solidFill>
                  <a:srgbClr val="990000"/>
                </a:solidFill>
              </a:rPr>
              <a:t>backbone</a:t>
            </a:r>
            <a:r>
              <a:rPr lang="en-US" sz="3600" b="1" dirty="0" smtClean="0"/>
              <a:t> made up of </a:t>
            </a:r>
            <a:r>
              <a:rPr lang="en-US" sz="3600" b="1" dirty="0" smtClean="0">
                <a:solidFill>
                  <a:srgbClr val="0000A8"/>
                </a:solidFill>
              </a:rPr>
              <a:t>individual bones called vertebrae</a:t>
            </a:r>
          </a:p>
          <a:p>
            <a:pPr eaLnBrk="1" hangingPunct="1"/>
            <a:r>
              <a:rPr lang="en-US" sz="3600" b="1" dirty="0" smtClean="0"/>
              <a:t>From </a:t>
            </a:r>
            <a:r>
              <a:rPr lang="en-US" sz="3600" b="1" dirty="0" smtClean="0">
                <a:solidFill>
                  <a:srgbClr val="990000"/>
                </a:solidFill>
              </a:rPr>
              <a:t>simplest to most complex</a:t>
            </a:r>
            <a:r>
              <a:rPr lang="en-US" sz="3600" b="1" dirty="0" smtClean="0"/>
              <a:t>, the phylum includes: </a:t>
            </a:r>
            <a:r>
              <a:rPr lang="en-US" sz="3600" b="1" dirty="0" smtClean="0">
                <a:solidFill>
                  <a:srgbClr val="0000A8"/>
                </a:solidFill>
              </a:rPr>
              <a:t>fish</a:t>
            </a:r>
            <a:r>
              <a:rPr lang="en-US" sz="3600" b="1" dirty="0" smtClean="0"/>
              <a:t>,</a:t>
            </a:r>
            <a:r>
              <a:rPr lang="en-US" sz="3600" b="1" dirty="0" smtClean="0">
                <a:solidFill>
                  <a:srgbClr val="0000A8"/>
                </a:solidFill>
              </a:rPr>
              <a:t> amphibians</a:t>
            </a:r>
            <a:r>
              <a:rPr lang="en-US" sz="3600" b="1" dirty="0" smtClean="0"/>
              <a:t>,</a:t>
            </a:r>
            <a:r>
              <a:rPr lang="en-US" sz="3600" b="1" dirty="0" smtClean="0">
                <a:solidFill>
                  <a:srgbClr val="0000A8"/>
                </a:solidFill>
              </a:rPr>
              <a:t> reptiles</a:t>
            </a:r>
            <a:r>
              <a:rPr lang="en-US" sz="3600" b="1" dirty="0" smtClean="0"/>
              <a:t>,</a:t>
            </a:r>
            <a:r>
              <a:rPr lang="en-US" sz="3600" b="1" dirty="0" smtClean="0">
                <a:solidFill>
                  <a:srgbClr val="0000A8"/>
                </a:solidFill>
              </a:rPr>
              <a:t> birds</a:t>
            </a:r>
            <a:r>
              <a:rPr lang="en-US" sz="3600" b="1" dirty="0" smtClean="0"/>
              <a:t>, and </a:t>
            </a:r>
            <a:r>
              <a:rPr lang="en-US" sz="3600" b="1" dirty="0" smtClean="0">
                <a:solidFill>
                  <a:srgbClr val="0000A8"/>
                </a:solidFill>
              </a:rPr>
              <a:t>mammals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Vertebrate Backbone</a:t>
            </a:r>
          </a:p>
        </p:txBody>
      </p:sp>
      <p:pic>
        <p:nvPicPr>
          <p:cNvPr id="30723" name="Picture 5" descr="snake 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31925"/>
            <a:ext cx="73914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Vertebrata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5029200"/>
          </a:xfrm>
        </p:spPr>
        <p:txBody>
          <a:bodyPr/>
          <a:lstStyle/>
          <a:p>
            <a:pPr eaLnBrk="1" hangingPunct="1"/>
            <a:r>
              <a:rPr lang="en-US" sz="3600" b="1" smtClean="0"/>
              <a:t>Vertebrates have </a:t>
            </a:r>
            <a:r>
              <a:rPr lang="en-US" sz="3600" b="1" smtClean="0">
                <a:solidFill>
                  <a:srgbClr val="990000"/>
                </a:solidFill>
              </a:rPr>
              <a:t>endoskeletons</a:t>
            </a:r>
            <a:r>
              <a:rPr lang="en-US" sz="3600" b="1" smtClean="0"/>
              <a:t> (internal)</a:t>
            </a:r>
          </a:p>
          <a:p>
            <a:pPr eaLnBrk="1" hangingPunct="1"/>
            <a:r>
              <a:rPr lang="en-US" sz="3600" b="1" smtClean="0"/>
              <a:t>Some vertebrates have </a:t>
            </a:r>
            <a:r>
              <a:rPr lang="en-US" sz="3600" b="1" smtClean="0">
                <a:solidFill>
                  <a:srgbClr val="990000"/>
                </a:solidFill>
              </a:rPr>
              <a:t>skeletons of cartilage</a:t>
            </a:r>
            <a:r>
              <a:rPr lang="en-US" sz="3600" b="1" smtClean="0"/>
              <a:t> </a:t>
            </a:r>
            <a:r>
              <a:rPr lang="en-US" sz="3600" b="1" smtClean="0">
                <a:solidFill>
                  <a:srgbClr val="0000A8"/>
                </a:solidFill>
              </a:rPr>
              <a:t>(sharks, rays, and skates)</a:t>
            </a:r>
          </a:p>
          <a:p>
            <a:pPr eaLnBrk="1" hangingPunct="1"/>
            <a:r>
              <a:rPr lang="en-US" sz="3600" b="1" smtClean="0"/>
              <a:t>Other vertebrates have </a:t>
            </a:r>
            <a:r>
              <a:rPr lang="en-US" sz="3600" b="1" smtClean="0">
                <a:solidFill>
                  <a:srgbClr val="990000"/>
                </a:solidFill>
              </a:rPr>
              <a:t>skeletons of bone and cartilage</a:t>
            </a:r>
            <a:r>
              <a:rPr lang="en-US" sz="3600" b="1" smtClean="0"/>
              <a:t> </a:t>
            </a:r>
            <a:r>
              <a:rPr lang="en-US" sz="3600" b="1" smtClean="0">
                <a:solidFill>
                  <a:srgbClr val="0000A8"/>
                </a:solidFill>
              </a:rPr>
              <a:t>(reptiles, birds, &amp; mammals)</a:t>
            </a:r>
            <a:r>
              <a:rPr lang="en-US" sz="3600" b="1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Bone &amp; Cartilage in Fetus</a:t>
            </a:r>
          </a:p>
        </p:txBody>
      </p:sp>
      <p:pic>
        <p:nvPicPr>
          <p:cNvPr id="32771" name="Picture 6" descr="bone and cartilage"/>
          <p:cNvPicPr>
            <a:picLocks noChangeAspect="1" noChangeArrowheads="1"/>
          </p:cNvPicPr>
          <p:nvPr/>
        </p:nvPicPr>
        <p:blipFill>
          <a:blip r:embed="rId3" cstate="print"/>
          <a:srcRect r="32001" b="60001"/>
          <a:stretch>
            <a:fillRect/>
          </a:stretch>
        </p:blipFill>
        <p:spPr bwMode="auto">
          <a:xfrm>
            <a:off x="685800" y="15240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 of Animals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All </a:t>
            </a:r>
            <a:r>
              <a:rPr lang="en-US" sz="3600" b="1" dirty="0" err="1" smtClean="0"/>
              <a:t>multicellular</a:t>
            </a:r>
            <a:endParaRPr lang="en-US" sz="36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990000"/>
                </a:solidFill>
              </a:rPr>
              <a:t>Eukaryotes</a:t>
            </a:r>
            <a:r>
              <a:rPr lang="en-US" sz="3600" b="1" dirty="0" smtClean="0">
                <a:solidFill>
                  <a:srgbClr val="0000A8"/>
                </a:solidFill>
              </a:rPr>
              <a:t> </a:t>
            </a:r>
            <a:r>
              <a:rPr lang="en-US" sz="3600" b="1" dirty="0" smtClean="0"/>
              <a:t>(cells with nucleus &amp; organelles)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err="1" smtClean="0">
                <a:solidFill>
                  <a:srgbClr val="990000"/>
                </a:solidFill>
              </a:rPr>
              <a:t>Ingestive</a:t>
            </a:r>
            <a:r>
              <a:rPr lang="en-US" sz="3600" b="1" dirty="0" smtClean="0">
                <a:solidFill>
                  <a:srgbClr val="990000"/>
                </a:solidFill>
              </a:rPr>
              <a:t> </a:t>
            </a:r>
            <a:r>
              <a:rPr lang="en-US" sz="3600" b="1" dirty="0" err="1" smtClean="0">
                <a:solidFill>
                  <a:srgbClr val="990000"/>
                </a:solidFill>
              </a:rPr>
              <a:t>heterotrophs</a:t>
            </a:r>
            <a:r>
              <a:rPr lang="en-US" sz="3600" b="1" dirty="0" smtClean="0"/>
              <a:t> (take in food and internally digest it)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Store food reserves as </a:t>
            </a:r>
            <a:r>
              <a:rPr lang="en-US" sz="3600" b="1" dirty="0" smtClean="0">
                <a:solidFill>
                  <a:srgbClr val="990000"/>
                </a:solidFill>
              </a:rPr>
              <a:t>glycogen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Fish</a:t>
            </a:r>
          </a:p>
        </p:txBody>
      </p:sp>
      <p:pic>
        <p:nvPicPr>
          <p:cNvPr id="33795" name="Picture 5" descr="fish lance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fish ang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46482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fish damselfi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05200"/>
            <a:ext cx="31623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fish r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990600"/>
            <a:ext cx="3810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0668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lancelet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7391400" y="2819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ray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0480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anglerfish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6781800" y="3810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damselfish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3978" grpId="0"/>
      <p:bldP spid="83979" grpId="0"/>
      <p:bldP spid="839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480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Amphibia</a:t>
            </a:r>
          </a:p>
        </p:txBody>
      </p:sp>
      <p:pic>
        <p:nvPicPr>
          <p:cNvPr id="34819" name="Picture 3" descr="frog 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667">
            <a:off x="5638800" y="3124200"/>
            <a:ext cx="28670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frog toad"/>
          <p:cNvPicPr>
            <a:picLocks noChangeAspect="1" noChangeArrowheads="1"/>
          </p:cNvPicPr>
          <p:nvPr/>
        </p:nvPicPr>
        <p:blipFill>
          <a:blip r:embed="rId4" cstate="print"/>
          <a:srcRect l="19333" r="15334" b="16502"/>
          <a:stretch>
            <a:fillRect/>
          </a:stretch>
        </p:blipFill>
        <p:spPr bwMode="auto">
          <a:xfrm rot="-281028">
            <a:off x="838200" y="1219200"/>
            <a:ext cx="41148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newt"/>
          <p:cNvPicPr>
            <a:picLocks noChangeAspect="1" noChangeArrowheads="1"/>
          </p:cNvPicPr>
          <p:nvPr/>
        </p:nvPicPr>
        <p:blipFill>
          <a:blip r:embed="rId5" cstate="print"/>
          <a:srcRect t="22307" r="16251" b="22308"/>
          <a:stretch>
            <a:fillRect/>
          </a:stretch>
        </p:blipFill>
        <p:spPr bwMode="auto">
          <a:xfrm>
            <a:off x="533400" y="42672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SalamanderSpotted_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81000"/>
            <a:ext cx="3657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toad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895600" y="441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newt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172200" y="3581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frog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477000" y="60166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salamander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4" grpId="0"/>
      <p:bldP spid="86025" grpId="0"/>
      <p:bldP spid="860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4114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Reptilia</a:t>
            </a:r>
          </a:p>
        </p:txBody>
      </p:sp>
      <p:pic>
        <p:nvPicPr>
          <p:cNvPr id="35843" name="Picture 3" descr="lizard-tree-picture"/>
          <p:cNvPicPr>
            <a:picLocks noChangeAspect="1" noChangeArrowheads="1"/>
          </p:cNvPicPr>
          <p:nvPr/>
        </p:nvPicPr>
        <p:blipFill>
          <a:blip r:embed="rId3" cstate="print"/>
          <a:srcRect l="1988" t="2649" r="621" b="1987"/>
          <a:stretch>
            <a:fillRect/>
          </a:stretch>
        </p:blipFill>
        <p:spPr bwMode="auto">
          <a:xfrm>
            <a:off x="4419600" y="4038600"/>
            <a:ext cx="4343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snake puff ad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334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tur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90600"/>
            <a:ext cx="40386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cro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7338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219200" y="1295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Turtle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7162800" y="236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Snake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066800" y="6011863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Alligator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4958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Lizard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48" grpId="0"/>
      <p:bldP spid="87049" grpId="0"/>
      <p:bldP spid="870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72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Birds - Aves</a:t>
            </a:r>
          </a:p>
        </p:txBody>
      </p:sp>
      <p:pic>
        <p:nvPicPr>
          <p:cNvPr id="36867" name="Picture 3" descr="humming-bird"/>
          <p:cNvPicPr>
            <a:picLocks noChangeAspect="1" noChangeArrowheads="1"/>
          </p:cNvPicPr>
          <p:nvPr/>
        </p:nvPicPr>
        <p:blipFill>
          <a:blip r:embed="rId3" cstate="print"/>
          <a:srcRect b="8076"/>
          <a:stretch>
            <a:fillRect/>
          </a:stretch>
        </p:blipFill>
        <p:spPr bwMode="auto">
          <a:xfrm>
            <a:off x="685800" y="1143000"/>
            <a:ext cx="4419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lovebirdA"/>
          <p:cNvPicPr>
            <a:picLocks noChangeAspect="1" noChangeArrowheads="1"/>
          </p:cNvPicPr>
          <p:nvPr/>
        </p:nvPicPr>
        <p:blipFill>
          <a:blip r:embed="rId4" cstate="print"/>
          <a:srcRect b="8974"/>
          <a:stretch>
            <a:fillRect/>
          </a:stretch>
        </p:blipFill>
        <p:spPr bwMode="auto">
          <a:xfrm>
            <a:off x="685800" y="3962400"/>
            <a:ext cx="3352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Bird_TwinLilacRolersInThornbush_L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267200"/>
            <a:ext cx="35052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ostri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57200"/>
            <a:ext cx="3152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penguin_dance_md_wht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495800"/>
            <a:ext cx="106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990600" y="3124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hummingbird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7239000" y="3581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ostrich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514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lovebirds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/>
      <p:bldP spid="880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5562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Mammalia</a:t>
            </a:r>
          </a:p>
        </p:txBody>
      </p:sp>
      <p:pic>
        <p:nvPicPr>
          <p:cNvPr id="37891" name="Picture 3" descr="baby_animal_seal"/>
          <p:cNvPicPr>
            <a:picLocks noChangeAspect="1" noChangeArrowheads="1"/>
          </p:cNvPicPr>
          <p:nvPr/>
        </p:nvPicPr>
        <p:blipFill>
          <a:blip r:embed="rId3" cstate="print"/>
          <a:srcRect r="23077" b="21062"/>
          <a:stretch>
            <a:fillRect/>
          </a:stretch>
        </p:blipFill>
        <p:spPr bwMode="auto">
          <a:xfrm>
            <a:off x="838200" y="3733800"/>
            <a:ext cx="48768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baby animal kang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95600"/>
            <a:ext cx="2743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baby-pictures_killer whale"/>
          <p:cNvPicPr>
            <a:picLocks noChangeAspect="1" noChangeArrowheads="1"/>
          </p:cNvPicPr>
          <p:nvPr/>
        </p:nvPicPr>
        <p:blipFill>
          <a:blip r:embed="rId5" cstate="print"/>
          <a:srcRect t="19231" b="9616"/>
          <a:stretch>
            <a:fillRect/>
          </a:stretch>
        </p:blipFill>
        <p:spPr bwMode="auto">
          <a:xfrm>
            <a:off x="762000" y="8382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baby animals_anko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685800"/>
            <a:ext cx="28908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ea cucu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62600" y="304800"/>
            <a:ext cx="289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Body Areas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sz="4800" b="1" smtClean="0"/>
              <a:t>Surfaces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696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990000"/>
                </a:solidFill>
              </a:rPr>
              <a:t>Dorsal </a:t>
            </a:r>
            <a:r>
              <a:rPr lang="en-US" sz="3200" b="1" dirty="0" smtClean="0"/>
              <a:t>– back or upper surface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990000"/>
                </a:solidFill>
              </a:rPr>
              <a:t>Ventral</a:t>
            </a:r>
            <a:r>
              <a:rPr lang="en-US" sz="3200" b="1" dirty="0" smtClean="0"/>
              <a:t> – belly or lower surface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990000"/>
                </a:solidFill>
              </a:rPr>
              <a:t>Anterior</a:t>
            </a:r>
            <a:r>
              <a:rPr lang="en-US" sz="3200" b="1" dirty="0" smtClean="0"/>
              <a:t> – head or front end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990000"/>
                </a:solidFill>
              </a:rPr>
              <a:t>Posterior</a:t>
            </a:r>
            <a:r>
              <a:rPr lang="en-US" sz="3200" b="1" dirty="0" smtClean="0"/>
              <a:t> – tail or hind end opposite the head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bony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362200"/>
            <a:ext cx="46482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733800" y="152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Comic Sans MS" pitchFamily="66" charset="0"/>
              </a:rPr>
              <a:t>DORSAL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810000" y="5105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Comic Sans MS" pitchFamily="66" charset="0"/>
              </a:rPr>
              <a:t>VENTRAL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Surfaces (Most Animals)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533400" y="3505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ANTERIOR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781800" y="3352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POSTERIOR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lizard"/>
          <p:cNvPicPr>
            <a:picLocks noChangeAspect="1" noChangeArrowheads="1"/>
          </p:cNvPicPr>
          <p:nvPr/>
        </p:nvPicPr>
        <p:blipFill>
          <a:blip r:embed="rId3" cstate="print"/>
          <a:srcRect b="60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5105400" y="56388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latin typeface="Comic Sans MS" pitchFamily="66" charset="0"/>
              </a:rPr>
              <a:t>Symmetry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bodysy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00175"/>
            <a:ext cx="8458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Body Symmetry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LionsFeedingZebraK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6324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Lions Feeding 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(Ingestion)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Body Symmetry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4953000" cy="5105400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rgbClr val="990000"/>
                </a:solidFill>
              </a:rPr>
              <a:t>Symmetry</a:t>
            </a:r>
            <a:r>
              <a:rPr lang="en-US" sz="3400" b="1" smtClean="0"/>
              <a:t> is the arrangement of body parts around a central plane or axis</a:t>
            </a:r>
          </a:p>
          <a:p>
            <a:pPr eaLnBrk="1" hangingPunct="1"/>
            <a:r>
              <a:rPr lang="en-US" sz="3400" b="1" smtClean="0">
                <a:solidFill>
                  <a:srgbClr val="990000"/>
                </a:solidFill>
              </a:rPr>
              <a:t>Asymmetry</a:t>
            </a:r>
            <a:r>
              <a:rPr lang="en-US" sz="3400" b="1" smtClean="0"/>
              <a:t> occurs when the body can’t be divided into similar sections </a:t>
            </a:r>
            <a:r>
              <a:rPr lang="en-US" sz="3400" b="1" smtClean="0">
                <a:solidFill>
                  <a:srgbClr val="0000A8"/>
                </a:solidFill>
              </a:rPr>
              <a:t>(sponges)</a:t>
            </a:r>
          </a:p>
        </p:txBody>
      </p:sp>
      <p:pic>
        <p:nvPicPr>
          <p:cNvPr id="45060" name="Picture 4" descr="spo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743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Spon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29591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Body Symmetry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696200" cy="5105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Radial symmetry</a:t>
            </a:r>
            <a:r>
              <a:rPr lang="en-US" sz="3600" b="1" smtClean="0"/>
              <a:t> occurs when body parts are arranged around a central point </a:t>
            </a:r>
            <a:r>
              <a:rPr lang="en-US" sz="3600" b="1" smtClean="0">
                <a:solidFill>
                  <a:srgbClr val="990000"/>
                </a:solidFill>
              </a:rPr>
              <a:t>like spokes on a wheel</a:t>
            </a:r>
            <a:r>
              <a:rPr lang="en-US" sz="3600" b="1" smtClean="0"/>
              <a:t> </a:t>
            </a:r>
            <a:r>
              <a:rPr lang="en-US" sz="3600" b="1" smtClean="0">
                <a:solidFill>
                  <a:srgbClr val="0000A8"/>
                </a:solidFill>
              </a:rPr>
              <a:t>(echinoderms)</a:t>
            </a:r>
          </a:p>
          <a:p>
            <a:pPr eaLnBrk="1" hangingPunct="1"/>
            <a:r>
              <a:rPr lang="en-US" sz="3600" b="1" smtClean="0"/>
              <a:t>Most animals with radial symmetry are </a:t>
            </a:r>
            <a:r>
              <a:rPr lang="en-US" sz="3600" b="1" smtClean="0">
                <a:solidFill>
                  <a:srgbClr val="990000"/>
                </a:solidFill>
              </a:rPr>
              <a:t>sessile</a:t>
            </a:r>
            <a:r>
              <a:rPr lang="en-US" sz="3600" b="1" smtClean="0"/>
              <a:t> </a:t>
            </a:r>
            <a:r>
              <a:rPr lang="en-US" sz="3600" b="1" smtClean="0">
                <a:solidFill>
                  <a:srgbClr val="0000A8"/>
                </a:solidFill>
              </a:rPr>
              <a:t>(attached)</a:t>
            </a:r>
            <a:r>
              <a:rPr lang="en-US" sz="3600" b="1" smtClean="0"/>
              <a:t> or </a:t>
            </a:r>
            <a:r>
              <a:rPr lang="en-US" sz="3600" b="1" smtClean="0">
                <a:solidFill>
                  <a:srgbClr val="990000"/>
                </a:solidFill>
              </a:rPr>
              <a:t>sedentary</a:t>
            </a:r>
            <a:r>
              <a:rPr lang="en-US" sz="3600" b="1" smtClean="0"/>
              <a:t> </a:t>
            </a:r>
            <a:r>
              <a:rPr lang="en-US" sz="3600" b="1" smtClean="0">
                <a:solidFill>
                  <a:srgbClr val="0000A8"/>
                </a:solidFill>
              </a:rPr>
              <a:t>(move very little)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9" descr="starfish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57800"/>
            <a:ext cx="17668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Body Symmetry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5029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Bilateral symmetry</a:t>
            </a:r>
            <a:r>
              <a:rPr lang="en-US" sz="3600" b="1" smtClean="0"/>
              <a:t> occurs when animals can be divided into </a:t>
            </a:r>
            <a:r>
              <a:rPr lang="en-US" sz="3600" b="1" smtClean="0">
                <a:solidFill>
                  <a:srgbClr val="990000"/>
                </a:solidFill>
              </a:rPr>
              <a:t>equal halves</a:t>
            </a:r>
            <a:r>
              <a:rPr lang="en-US" sz="3600" b="1" smtClean="0"/>
              <a:t> along a single plane</a:t>
            </a:r>
          </a:p>
          <a:p>
            <a:pPr eaLnBrk="1" hangingPunct="1"/>
            <a:r>
              <a:rPr lang="en-US" sz="3600" b="1" smtClean="0"/>
              <a:t>Organisms will have </a:t>
            </a:r>
            <a:r>
              <a:rPr lang="en-US" sz="3600" b="1" smtClean="0">
                <a:solidFill>
                  <a:srgbClr val="990000"/>
                </a:solidFill>
              </a:rPr>
              <a:t>right and left sides</a:t>
            </a:r>
            <a:r>
              <a:rPr lang="en-US" sz="3600" b="1" smtClean="0"/>
              <a:t> that are mirror images of each other</a:t>
            </a:r>
          </a:p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More complex</a:t>
            </a:r>
            <a:r>
              <a:rPr lang="en-US" sz="3600" b="1" smtClean="0"/>
              <a:t> type of symmetry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Body Symmetry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5029200"/>
          </a:xfrm>
        </p:spPr>
        <p:txBody>
          <a:bodyPr/>
          <a:lstStyle/>
          <a:p>
            <a:pPr eaLnBrk="1" hangingPunct="1"/>
            <a:r>
              <a:rPr lang="en-US" sz="3600" b="1" smtClean="0"/>
              <a:t>Animals with </a:t>
            </a:r>
            <a:r>
              <a:rPr lang="en-US" sz="3600" b="1" smtClean="0">
                <a:solidFill>
                  <a:srgbClr val="990000"/>
                </a:solidFill>
              </a:rPr>
              <a:t>bilateral symmetry</a:t>
            </a:r>
            <a:r>
              <a:rPr lang="en-US" sz="3600" b="1" smtClean="0"/>
              <a:t> are </a:t>
            </a:r>
            <a:r>
              <a:rPr lang="en-US" sz="3600" b="1" smtClean="0">
                <a:solidFill>
                  <a:srgbClr val="990000"/>
                </a:solidFill>
              </a:rPr>
              <a:t>usually motile</a:t>
            </a:r>
          </a:p>
          <a:p>
            <a:pPr eaLnBrk="1" hangingPunct="1"/>
            <a:r>
              <a:rPr lang="en-US" sz="3600" b="1" smtClean="0"/>
              <a:t>Animals have an </a:t>
            </a:r>
            <a:r>
              <a:rPr lang="en-US" sz="3600" b="1" smtClean="0">
                <a:solidFill>
                  <a:srgbClr val="990000"/>
                </a:solidFill>
              </a:rPr>
              <a:t>anterior and posterior ends</a:t>
            </a:r>
          </a:p>
          <a:p>
            <a:pPr eaLnBrk="1" hangingPunct="1"/>
            <a:r>
              <a:rPr lang="en-US" sz="3600" b="1" smtClean="0"/>
              <a:t>Show </a:t>
            </a:r>
            <a:r>
              <a:rPr lang="en-US" sz="3600" b="1" smtClean="0">
                <a:solidFill>
                  <a:srgbClr val="990000"/>
                </a:solidFill>
              </a:rPr>
              <a:t>cephalization</a:t>
            </a:r>
            <a:r>
              <a:rPr lang="en-US" sz="3600" b="1" smtClean="0"/>
              <a:t> </a:t>
            </a:r>
            <a:r>
              <a:rPr lang="en-US" sz="3600" b="1" smtClean="0">
                <a:solidFill>
                  <a:srgbClr val="0000A8"/>
                </a:solidFill>
              </a:rPr>
              <a:t>(concentration of sensory organs on the head or anterior end)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skeleton_dancing_md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6482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leec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5791200"/>
            <a:ext cx="7696200" cy="8382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chemeClr val="bg1"/>
                </a:solidFill>
              </a:rPr>
              <a:t>Segmentation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Segmentation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696200" cy="5105400"/>
          </a:xfrm>
        </p:spPr>
        <p:txBody>
          <a:bodyPr/>
          <a:lstStyle/>
          <a:p>
            <a:pPr eaLnBrk="1" hangingPunct="1"/>
            <a:r>
              <a:rPr lang="en-US" sz="3200" b="1" smtClean="0"/>
              <a:t>Occurs whenever animal bodies are </a:t>
            </a:r>
            <a:r>
              <a:rPr lang="en-US" sz="3200" b="1" smtClean="0">
                <a:solidFill>
                  <a:srgbClr val="990000"/>
                </a:solidFill>
              </a:rPr>
              <a:t>divided into repeating units</a:t>
            </a:r>
            <a:r>
              <a:rPr lang="en-US" sz="3200" b="1" smtClean="0"/>
              <a:t> or segments</a:t>
            </a:r>
          </a:p>
          <a:p>
            <a:pPr eaLnBrk="1" hangingPunct="1"/>
            <a:r>
              <a:rPr lang="en-US" sz="3200" b="1" smtClean="0"/>
              <a:t>Found in </a:t>
            </a:r>
            <a:r>
              <a:rPr lang="en-US" sz="3200" b="1" smtClean="0">
                <a:solidFill>
                  <a:srgbClr val="990000"/>
                </a:solidFill>
              </a:rPr>
              <a:t>more complex</a:t>
            </a:r>
            <a:r>
              <a:rPr lang="en-US" sz="3200" b="1" smtClean="0"/>
              <a:t> animals</a:t>
            </a:r>
          </a:p>
          <a:p>
            <a:pPr eaLnBrk="1" hangingPunct="1"/>
            <a:r>
              <a:rPr lang="en-US" sz="3200" b="1" smtClean="0">
                <a:solidFill>
                  <a:srgbClr val="990000"/>
                </a:solidFill>
              </a:rPr>
              <a:t>Earthworms</a:t>
            </a:r>
            <a:r>
              <a:rPr lang="en-US" sz="3200" b="1" smtClean="0"/>
              <a:t> show </a:t>
            </a:r>
            <a:r>
              <a:rPr lang="en-US" sz="3200" b="1" smtClean="0">
                <a:solidFill>
                  <a:srgbClr val="990000"/>
                </a:solidFill>
              </a:rPr>
              <a:t>external segmentation</a:t>
            </a:r>
          </a:p>
          <a:p>
            <a:pPr eaLnBrk="1" hangingPunct="1"/>
            <a:r>
              <a:rPr lang="en-US" sz="3200" b="1" smtClean="0">
                <a:solidFill>
                  <a:srgbClr val="990000"/>
                </a:solidFill>
              </a:rPr>
              <a:t>Humans</a:t>
            </a:r>
            <a:r>
              <a:rPr lang="en-US" sz="3200" b="1" smtClean="0"/>
              <a:t> show </a:t>
            </a:r>
            <a:r>
              <a:rPr lang="en-US" sz="3200" b="1" smtClean="0">
                <a:solidFill>
                  <a:srgbClr val="990000"/>
                </a:solidFill>
              </a:rPr>
              <a:t>internal</a:t>
            </a:r>
            <a:r>
              <a:rPr lang="en-US" sz="3200" b="1" smtClean="0"/>
              <a:t> segmentation </a:t>
            </a:r>
            <a:r>
              <a:rPr lang="en-US" sz="3200" b="1" smtClean="0">
                <a:solidFill>
                  <a:srgbClr val="990000"/>
                </a:solidFill>
              </a:rPr>
              <a:t>(backbone)</a:t>
            </a:r>
          </a:p>
          <a:p>
            <a:pPr eaLnBrk="1" hangingPunct="1"/>
            <a:r>
              <a:rPr lang="en-US" sz="3200" b="1" smtClean="0">
                <a:solidFill>
                  <a:srgbClr val="990000"/>
                </a:solidFill>
              </a:rPr>
              <a:t>Segments may fuse</a:t>
            </a:r>
            <a:r>
              <a:rPr lang="en-US" sz="3200" b="1" smtClean="0"/>
              <a:t> (cephalothorax)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38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Segmentation</a:t>
            </a:r>
          </a:p>
        </p:txBody>
      </p:sp>
      <p:pic>
        <p:nvPicPr>
          <p:cNvPr id="53251" name="Picture 4" descr="lobst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7162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Line 6"/>
          <p:cNvSpPr>
            <a:spLocks noChangeShapeType="1"/>
          </p:cNvSpPr>
          <p:nvPr/>
        </p:nvSpPr>
        <p:spPr bwMode="auto">
          <a:xfrm flipH="1" flipV="1">
            <a:off x="3200400" y="2057400"/>
            <a:ext cx="2133600" cy="22098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838200" y="15240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Comic Sans MS" pitchFamily="66" charset="0"/>
              </a:rPr>
              <a:t>cephalothorax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gastrul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04800" y="54864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Tissues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Support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Have some type of </a:t>
            </a:r>
            <a:r>
              <a:rPr lang="en-US" sz="3200" b="1" smtClean="0">
                <a:solidFill>
                  <a:srgbClr val="0000A8"/>
                </a:solidFill>
              </a:rPr>
              <a:t>skeletal support</a:t>
            </a:r>
          </a:p>
          <a:p>
            <a:pPr eaLnBrk="1" hangingPunct="1"/>
            <a:r>
              <a:rPr lang="en-US" sz="3200" b="1" smtClean="0">
                <a:solidFill>
                  <a:srgbClr val="990000"/>
                </a:solidFill>
              </a:rPr>
              <a:t>Endoskeleton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rgbClr val="0000A8"/>
                </a:solidFill>
              </a:rPr>
              <a:t>inside</a:t>
            </a:r>
            <a:r>
              <a:rPr lang="en-US" sz="3200" b="1" smtClean="0"/>
              <a:t> and made of </a:t>
            </a:r>
            <a:r>
              <a:rPr lang="en-US" sz="3200" b="1" smtClean="0">
                <a:solidFill>
                  <a:srgbClr val="990000"/>
                </a:solidFill>
              </a:rPr>
              <a:t>cartilage &amp;/or bone</a:t>
            </a:r>
          </a:p>
          <a:p>
            <a:pPr eaLnBrk="1" hangingPunct="1"/>
            <a:r>
              <a:rPr lang="en-US" sz="3200" b="1" smtClean="0">
                <a:solidFill>
                  <a:srgbClr val="990000"/>
                </a:solidFill>
              </a:rPr>
              <a:t>Exoskeletons</a:t>
            </a:r>
            <a:r>
              <a:rPr lang="en-US" sz="3200" b="1" smtClean="0"/>
              <a:t> found in </a:t>
            </a:r>
            <a:r>
              <a:rPr lang="en-US" sz="3200" b="1" smtClean="0">
                <a:solidFill>
                  <a:srgbClr val="0000A8"/>
                </a:solidFill>
              </a:rPr>
              <a:t>arthropods</a:t>
            </a:r>
          </a:p>
          <a:p>
            <a:pPr lvl="1" eaLnBrk="1" hangingPunct="1"/>
            <a:r>
              <a:rPr lang="en-US" sz="3200" b="1" smtClean="0"/>
              <a:t>Cover the </a:t>
            </a:r>
            <a:r>
              <a:rPr lang="en-US" sz="3200" b="1" smtClean="0">
                <a:solidFill>
                  <a:srgbClr val="990000"/>
                </a:solidFill>
              </a:rPr>
              <a:t>outside</a:t>
            </a:r>
            <a:r>
              <a:rPr lang="en-US" sz="3200" b="1" smtClean="0"/>
              <a:t> of the body</a:t>
            </a:r>
          </a:p>
          <a:p>
            <a:pPr lvl="1" eaLnBrk="1" hangingPunct="1"/>
            <a:r>
              <a:rPr lang="en-US" sz="3200" b="1" smtClean="0">
                <a:solidFill>
                  <a:srgbClr val="0000A8"/>
                </a:solidFill>
              </a:rPr>
              <a:t>Limit size</a:t>
            </a:r>
          </a:p>
          <a:p>
            <a:pPr lvl="1" eaLnBrk="1" hangingPunct="1"/>
            <a:r>
              <a:rPr lang="en-US" sz="3200" b="1" smtClean="0"/>
              <a:t>Must be </a:t>
            </a:r>
            <a:r>
              <a:rPr lang="en-US" sz="3200" b="1" smtClean="0">
                <a:solidFill>
                  <a:srgbClr val="990000"/>
                </a:solidFill>
              </a:rPr>
              <a:t>molted</a:t>
            </a:r>
            <a:r>
              <a:rPr lang="en-US" sz="3200" b="1" smtClean="0"/>
              <a:t> making animal vulnerable to predators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Body Layers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990000"/>
                </a:solidFill>
              </a:rPr>
              <a:t>Sponges</a:t>
            </a:r>
            <a:r>
              <a:rPr lang="en-US" sz="3600" b="1" smtClean="0"/>
              <a:t> have </a:t>
            </a:r>
            <a:r>
              <a:rPr lang="en-US" sz="3600" b="1" smtClean="0">
                <a:solidFill>
                  <a:srgbClr val="990000"/>
                </a:solidFill>
              </a:rPr>
              <a:t>NO tissues or organs</a:t>
            </a:r>
            <a:r>
              <a:rPr lang="en-US" sz="3600" b="1" smtClean="0"/>
              <a:t>, only specialized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990000"/>
                </a:solidFill>
              </a:rPr>
              <a:t>Cnidarians</a:t>
            </a:r>
            <a:r>
              <a:rPr lang="en-US" sz="3600" b="1" smtClean="0"/>
              <a:t> like jellyfish &amp; coral have only </a:t>
            </a:r>
            <a:r>
              <a:rPr lang="en-US" sz="3600" b="1" smtClean="0">
                <a:solidFill>
                  <a:srgbClr val="990000"/>
                </a:solidFill>
              </a:rPr>
              <a:t>two</a:t>
            </a:r>
            <a:r>
              <a:rPr lang="en-US" sz="3600" b="1" smtClean="0"/>
              <a:t> body layers &amp; one body opening (mouth/anus) into </a:t>
            </a:r>
            <a:r>
              <a:rPr lang="en-US" sz="3600" b="1" smtClean="0">
                <a:solidFill>
                  <a:srgbClr val="990000"/>
                </a:solidFill>
              </a:rPr>
              <a:t>gastrovascular cavity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Cnidarians have </a:t>
            </a:r>
            <a:r>
              <a:rPr lang="en-US" sz="3600" b="1" smtClean="0">
                <a:solidFill>
                  <a:srgbClr val="990000"/>
                </a:solidFill>
              </a:rPr>
              <a:t>outer epidermis</a:t>
            </a:r>
            <a:r>
              <a:rPr lang="en-US" sz="3600" b="1" smtClean="0"/>
              <a:t> &amp; </a:t>
            </a:r>
            <a:r>
              <a:rPr lang="en-US" sz="3600" b="1" smtClean="0">
                <a:solidFill>
                  <a:srgbClr val="990000"/>
                </a:solidFill>
              </a:rPr>
              <a:t>inner gastrodermis</a:t>
            </a:r>
            <a:r>
              <a:rPr lang="en-US" sz="3600" b="1" smtClean="0"/>
              <a:t> with </a:t>
            </a:r>
            <a:r>
              <a:rPr lang="en-US" sz="3600" b="1" smtClean="0">
                <a:solidFill>
                  <a:srgbClr val="990000"/>
                </a:solidFill>
              </a:rPr>
              <a:t>jelly-like mesoglea</a:t>
            </a:r>
            <a:r>
              <a:rPr lang="en-US" sz="3600" b="1" smtClean="0"/>
              <a:t> between the layers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jellyfish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chi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8612" name="Picture 8" descr="sept_swallowtail_2_470x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complete_metamorph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35814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07" name="Picture 5" descr="incomplete_metamor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3757613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Metamorphosis</a:t>
            </a: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1447800" y="624046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COMPLETE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51054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INCOMPLETE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 descr="giraffe-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systems1"/>
          <p:cNvPicPr>
            <a:picLocks noChangeAspect="1" noChangeArrowheads="1"/>
          </p:cNvPicPr>
          <p:nvPr/>
        </p:nvPicPr>
        <p:blipFill>
          <a:blip r:embed="rId3" cstate="print"/>
          <a:srcRect t="15926" b="17407"/>
          <a:stretch>
            <a:fillRect/>
          </a:stretch>
        </p:blipFill>
        <p:spPr bwMode="auto">
          <a:xfrm>
            <a:off x="533400" y="12192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Animal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Support Systems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Spongin &amp; spicules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(sponges)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Limestone cases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(corals)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Exoskeletons </a:t>
            </a:r>
            <a:r>
              <a:rPr lang="en-US" sz="3600" b="1" dirty="0" smtClean="0"/>
              <a:t>of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Chitin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(arthropods)</a:t>
            </a:r>
          </a:p>
          <a:p>
            <a:pPr lvl="3" eaLnBrk="1" hangingPunct="1">
              <a:buFont typeface="Wingdings" pitchFamily="2" charset="2"/>
              <a:buChar char="ü"/>
              <a:defRPr/>
            </a:pP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</a:t>
            </a:r>
            <a:r>
              <a:rPr lang="en-US" sz="3200" b="1" dirty="0" smtClean="0"/>
              <a:t> size</a:t>
            </a:r>
          </a:p>
          <a:p>
            <a:pPr lvl="3" eaLnBrk="1" hangingPunct="1">
              <a:buFont typeface="Wingdings" pitchFamily="2" charset="2"/>
              <a:buChar char="ü"/>
              <a:defRPr/>
            </a:pPr>
            <a:r>
              <a:rPr lang="en-US" sz="3200" b="1" dirty="0" smtClean="0"/>
              <a:t>Must be shed or 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molted</a:t>
            </a:r>
            <a:r>
              <a:rPr lang="en-US" sz="3200" b="1" dirty="0" smtClean="0"/>
              <a:t> to       grow</a:t>
            </a:r>
          </a:p>
          <a:p>
            <a:pPr lvl="3" eaLnBrk="1" hangingPunct="1">
              <a:buFont typeface="Wingdings" pitchFamily="2" charset="2"/>
              <a:buChar char="ü"/>
              <a:defRPr/>
            </a:pPr>
            <a:r>
              <a:rPr lang="en-US" sz="3200" b="1" dirty="0" smtClean="0"/>
              <a:t>Animal 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</a:t>
            </a:r>
            <a:r>
              <a:rPr lang="en-US" sz="3200" b="1" dirty="0" smtClean="0"/>
              <a:t> to predators during molting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Support Systems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 skeleton </a:t>
            </a:r>
            <a:r>
              <a:rPr lang="en-US" sz="3600" b="1" dirty="0" smtClean="0"/>
              <a:t>– fluid filled body cavity (worms)</a:t>
            </a:r>
          </a:p>
          <a:p>
            <a:pPr eaLnBrk="1" hangingPunct="1">
              <a:defRPr/>
            </a:pPr>
            <a:r>
              <a:rPr lang="en-US" sz="3600" b="1" dirty="0" smtClean="0"/>
              <a:t>Inner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plates or Test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(echinoderms)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</a:t>
            </a:r>
            <a:r>
              <a:rPr lang="en-US" sz="3600" b="1" dirty="0" smtClean="0"/>
              <a:t>and/or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 endoskeleton</a:t>
            </a:r>
            <a:r>
              <a:rPr lang="en-US" sz="3600" b="1" dirty="0" smtClean="0"/>
              <a:t> (vertebrates)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richard-seaman.com/Arthropods/Belize/Highlights/EmergingCicad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30288"/>
            <a:ext cx="7315200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696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</a:rPr>
              <a:t>Exoskeletons Must Be Molted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ic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88143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Cicada Molting Exoskeleton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magnussa.com/cowsc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80891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7086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</a:rPr>
              <a:t>Endoskeletons Grow with the Animal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Digestive Systems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696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All animals are </a:t>
            </a:r>
            <a:r>
              <a:rPr lang="en-US" sz="3600" b="1" smtClean="0">
                <a:solidFill>
                  <a:srgbClr val="990000"/>
                </a:solidFill>
              </a:rPr>
              <a:t>ingestive heterotrophs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990000"/>
                </a:solidFill>
              </a:rPr>
              <a:t>Choanocytes</a:t>
            </a:r>
            <a:r>
              <a:rPr lang="en-US" sz="3600" b="1" smtClean="0"/>
              <a:t> (specialized cells) capture &amp; digest food for sponges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990000"/>
                </a:solidFill>
              </a:rPr>
              <a:t>Gastrovascular cavity</a:t>
            </a:r>
            <a:r>
              <a:rPr lang="en-US" sz="3600" b="1" smtClean="0"/>
              <a:t> with </a:t>
            </a:r>
            <a:r>
              <a:rPr lang="en-US" sz="3600" b="1" smtClean="0">
                <a:solidFill>
                  <a:srgbClr val="990000"/>
                </a:solidFill>
              </a:rPr>
              <a:t>one opening</a:t>
            </a:r>
            <a:r>
              <a:rPr lang="en-US" sz="3600" b="1" smtClean="0"/>
              <a:t> in </a:t>
            </a:r>
            <a:r>
              <a:rPr lang="en-US" sz="3600" b="1" smtClean="0">
                <a:solidFill>
                  <a:srgbClr val="0000A8"/>
                </a:solidFill>
              </a:rPr>
              <a:t>cnidarians and flatworms</a:t>
            </a:r>
            <a:r>
              <a:rPr lang="en-US" sz="3600" b="1" smtClean="0"/>
              <a:t> for food to enter &amp; leave; called </a:t>
            </a:r>
            <a:r>
              <a:rPr lang="en-US" sz="3600" b="1" smtClean="0">
                <a:solidFill>
                  <a:srgbClr val="990000"/>
                </a:solidFill>
              </a:rPr>
              <a:t>two-way digestive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4067175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792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n-lt"/>
              </a:rPr>
              <a:t>Gastrovascular Cavity with Mouth Only (Cnidarians)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Two-Way Digestion</a:t>
            </a:r>
          </a:p>
        </p:txBody>
      </p:sp>
      <p:pic>
        <p:nvPicPr>
          <p:cNvPr id="84995" name="Picture 5" descr="gastrovascular cavity"/>
          <p:cNvPicPr>
            <a:picLocks noChangeAspect="1" noChangeArrowheads="1"/>
          </p:cNvPicPr>
          <p:nvPr/>
        </p:nvPicPr>
        <p:blipFill>
          <a:blip r:embed="rId3" cstate="print"/>
          <a:srcRect l="12000" r="11000" b="3999"/>
          <a:stretch>
            <a:fillRect/>
          </a:stretch>
        </p:blipFill>
        <p:spPr bwMode="auto">
          <a:xfrm>
            <a:off x="1600200" y="1066800"/>
            <a:ext cx="65532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Digestive Systems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5029200"/>
          </a:xfrm>
        </p:spPr>
        <p:txBody>
          <a:bodyPr/>
          <a:lstStyle/>
          <a:p>
            <a:pPr eaLnBrk="1" hangingPunct="1"/>
            <a:r>
              <a:rPr lang="en-US" sz="3400" b="1" smtClean="0"/>
              <a:t>Animals with a </a:t>
            </a:r>
            <a:r>
              <a:rPr lang="en-US" sz="3400" b="1" smtClean="0">
                <a:solidFill>
                  <a:srgbClr val="990000"/>
                </a:solidFill>
              </a:rPr>
              <a:t>one-way digestive</a:t>
            </a:r>
            <a:r>
              <a:rPr lang="en-US" sz="3400" b="1" smtClean="0"/>
              <a:t> system have a </a:t>
            </a:r>
            <a:r>
              <a:rPr lang="en-US" sz="3400" b="1" smtClean="0">
                <a:solidFill>
                  <a:srgbClr val="990000"/>
                </a:solidFill>
              </a:rPr>
              <a:t>mouth</a:t>
            </a:r>
            <a:r>
              <a:rPr lang="en-US" sz="3400" b="1" smtClean="0"/>
              <a:t> and an </a:t>
            </a:r>
            <a:r>
              <a:rPr lang="en-US" sz="3400" b="1" smtClean="0">
                <a:solidFill>
                  <a:srgbClr val="990000"/>
                </a:solidFill>
              </a:rPr>
              <a:t>anus</a:t>
            </a:r>
          </a:p>
          <a:p>
            <a:pPr eaLnBrk="1" hangingPunct="1"/>
            <a:r>
              <a:rPr lang="en-US" sz="3400" b="1" smtClean="0"/>
              <a:t>Food enters the mouth, </a:t>
            </a:r>
            <a:r>
              <a:rPr lang="en-US" sz="3400" b="1" smtClean="0">
                <a:solidFill>
                  <a:srgbClr val="0000A8"/>
                </a:solidFill>
              </a:rPr>
              <a:t>continues in one direction through the digestive tract</a:t>
            </a:r>
            <a:r>
              <a:rPr lang="en-US" sz="3400" b="1" smtClean="0"/>
              <a:t>, and wastes leave through the anus</a:t>
            </a:r>
          </a:p>
          <a:p>
            <a:pPr eaLnBrk="1" hangingPunct="1"/>
            <a:r>
              <a:rPr lang="en-US" sz="3400" b="1" smtClean="0"/>
              <a:t>Includes </a:t>
            </a:r>
            <a:r>
              <a:rPr lang="en-US" sz="3400" b="1" smtClean="0">
                <a:solidFill>
                  <a:srgbClr val="990000"/>
                </a:solidFill>
              </a:rPr>
              <a:t>annelids, arthropods, &amp; vertebrates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One-Way Digestion</a:t>
            </a:r>
          </a:p>
        </p:txBody>
      </p:sp>
      <p:pic>
        <p:nvPicPr>
          <p:cNvPr id="87043" name="Picture 5" descr="one way Dig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37369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7391400" y="1676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Mouth</a:t>
            </a:r>
          </a:p>
        </p:txBody>
      </p:sp>
      <p:sp>
        <p:nvSpPr>
          <p:cNvPr id="87045" name="Line 7"/>
          <p:cNvSpPr>
            <a:spLocks noChangeShapeType="1"/>
          </p:cNvSpPr>
          <p:nvPr/>
        </p:nvSpPr>
        <p:spPr bwMode="auto">
          <a:xfrm flipH="1">
            <a:off x="6477000" y="1905000"/>
            <a:ext cx="914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Text Box 8"/>
          <p:cNvSpPr txBox="1">
            <a:spLocks noChangeArrowheads="1"/>
          </p:cNvSpPr>
          <p:nvPr/>
        </p:nvSpPr>
        <p:spPr bwMode="auto">
          <a:xfrm>
            <a:off x="2057400" y="5486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anus</a:t>
            </a:r>
          </a:p>
        </p:txBody>
      </p:sp>
      <p:sp>
        <p:nvSpPr>
          <p:cNvPr id="87047" name="Line 9"/>
          <p:cNvSpPr>
            <a:spLocks noChangeShapeType="1"/>
          </p:cNvSpPr>
          <p:nvPr/>
        </p:nvSpPr>
        <p:spPr bwMode="auto">
          <a:xfrm flipV="1">
            <a:off x="2743200" y="4572000"/>
            <a:ext cx="1066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9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Circulatory Systems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696200" cy="5105400"/>
          </a:xfrm>
        </p:spPr>
        <p:txBody>
          <a:bodyPr/>
          <a:lstStyle/>
          <a:p>
            <a:pPr eaLnBrk="1" hangingPunct="1"/>
            <a:r>
              <a:rPr lang="en-US" sz="3600" b="1" smtClean="0"/>
              <a:t>Transports </a:t>
            </a:r>
            <a:r>
              <a:rPr lang="en-US" sz="3600" b="1" smtClean="0">
                <a:solidFill>
                  <a:srgbClr val="990000"/>
                </a:solidFill>
              </a:rPr>
              <a:t>oxygen &amp; nutrients to cells</a:t>
            </a:r>
          </a:p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Carries away wastes &amp; carbon dioxide</a:t>
            </a:r>
            <a:r>
              <a:rPr lang="en-US" sz="3600" b="1" smtClean="0"/>
              <a:t> from cells</a:t>
            </a:r>
          </a:p>
          <a:p>
            <a:pPr eaLnBrk="1" hangingPunct="1"/>
            <a:r>
              <a:rPr lang="en-US" sz="3600" b="1" smtClean="0"/>
              <a:t>Sponges, cnidarians, &amp; flatworms do </a:t>
            </a:r>
            <a:r>
              <a:rPr lang="en-US" sz="3600" b="1" smtClean="0">
                <a:solidFill>
                  <a:srgbClr val="990000"/>
                </a:solidFill>
              </a:rPr>
              <a:t>NOT</a:t>
            </a:r>
            <a:r>
              <a:rPr lang="en-US" sz="3600" b="1" smtClean="0"/>
              <a:t> have circulatory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Circulatory Systems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696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In </a:t>
            </a:r>
            <a:r>
              <a:rPr lang="en-US" sz="3600" b="1" smtClean="0">
                <a:solidFill>
                  <a:srgbClr val="990000"/>
                </a:solidFill>
              </a:rPr>
              <a:t>closed circulation</a:t>
            </a:r>
            <a:r>
              <a:rPr lang="en-US" sz="3600" b="1" smtClean="0"/>
              <a:t>, blood remains inside blood vessels until it reaches cells </a:t>
            </a:r>
            <a:r>
              <a:rPr lang="en-US" sz="3600" b="1" smtClean="0">
                <a:solidFill>
                  <a:srgbClr val="990000"/>
                </a:solidFill>
              </a:rPr>
              <a:t>(annelids &amp; vertebrates)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In </a:t>
            </a:r>
            <a:r>
              <a:rPr lang="en-US" sz="3600" b="1" smtClean="0">
                <a:solidFill>
                  <a:srgbClr val="990000"/>
                </a:solidFill>
              </a:rPr>
              <a:t>open circulation</a:t>
            </a:r>
            <a:r>
              <a:rPr lang="en-US" sz="3600" b="1" smtClean="0"/>
              <a:t>, blood is pumped out of blood vessels to bathe tissues in the body cavity or hemocoel </a:t>
            </a:r>
            <a:r>
              <a:rPr lang="en-US" sz="3600" b="1" smtClean="0">
                <a:solidFill>
                  <a:srgbClr val="990000"/>
                </a:solidFill>
              </a:rPr>
              <a:t>(arthropods &amp; mollusks)</a:t>
            </a:r>
            <a:r>
              <a:rPr lang="en-US" sz="3600" b="1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circulation clo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3886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5" descr="circulation o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81400"/>
            <a:ext cx="35052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5486400" y="762000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Comic Sans MS" pitchFamily="66" charset="0"/>
              </a:rPr>
              <a:t>Open Circulation</a:t>
            </a:r>
          </a:p>
        </p:txBody>
      </p:sp>
      <p:sp>
        <p:nvSpPr>
          <p:cNvPr id="90117" name="Text Box 8"/>
          <p:cNvSpPr txBox="1">
            <a:spLocks noChangeArrowheads="1"/>
          </p:cNvSpPr>
          <p:nvPr/>
        </p:nvSpPr>
        <p:spPr bwMode="auto">
          <a:xfrm>
            <a:off x="1066800" y="41910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Comic Sans MS" pitchFamily="66" charset="0"/>
              </a:rPr>
              <a:t>Closed Circulation</a:t>
            </a:r>
          </a:p>
        </p:txBody>
      </p:sp>
      <p:sp>
        <p:nvSpPr>
          <p:cNvPr id="90118" name="Line 9"/>
          <p:cNvSpPr>
            <a:spLocks noChangeShapeType="1"/>
          </p:cNvSpPr>
          <p:nvPr/>
        </p:nvSpPr>
        <p:spPr bwMode="auto">
          <a:xfrm flipH="1">
            <a:off x="4343400" y="11430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Line 10"/>
          <p:cNvSpPr>
            <a:spLocks noChangeShapeType="1"/>
          </p:cNvSpPr>
          <p:nvPr/>
        </p:nvSpPr>
        <p:spPr bwMode="auto">
          <a:xfrm>
            <a:off x="3733800" y="4648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pPr eaLnBrk="1" hangingPunct="1"/>
            <a:r>
              <a:rPr lang="en-US" sz="4400" smtClean="0"/>
              <a:t>Respiratory System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696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Taking in O</a:t>
            </a:r>
            <a:r>
              <a:rPr lang="en-US" sz="1800" b="1" dirty="0" smtClean="0"/>
              <a:t>2</a:t>
            </a:r>
            <a:r>
              <a:rPr lang="en-US" sz="3600" b="1" dirty="0" smtClean="0"/>
              <a:t> &amp; releasing CO</a:t>
            </a:r>
            <a:r>
              <a:rPr lang="en-US" sz="2000" b="1" dirty="0" smtClean="0"/>
              <a:t>2 </a:t>
            </a:r>
          </a:p>
          <a:p>
            <a:pPr eaLnBrk="1" hangingPunct="1">
              <a:defRPr/>
            </a:pPr>
            <a:r>
              <a:rPr lang="en-US" sz="3600" b="1" dirty="0" smtClean="0"/>
              <a:t>Gases can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r>
              <a:rPr lang="en-US" sz="3600" b="1" dirty="0" smtClean="0"/>
              <a:t> across moist surfaces (earthworms)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Gills</a:t>
            </a:r>
            <a:r>
              <a:rPr lang="en-US" sz="3600" b="1" dirty="0" smtClean="0"/>
              <a:t> filter O</a:t>
            </a:r>
            <a:r>
              <a:rPr lang="en-US" sz="1800" b="1" dirty="0" smtClean="0"/>
              <a:t>2</a:t>
            </a:r>
            <a:r>
              <a:rPr lang="en-US" sz="3600" b="1" dirty="0" smtClean="0"/>
              <a:t> from water (aquatic animals)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Lungs</a:t>
            </a:r>
            <a:r>
              <a:rPr lang="en-US" sz="3600" b="1" dirty="0" smtClean="0"/>
              <a:t> take O</a:t>
            </a:r>
            <a:r>
              <a:rPr lang="en-US" sz="2000" b="1" dirty="0" smtClean="0"/>
              <a:t>2</a:t>
            </a:r>
            <a:r>
              <a:rPr lang="en-US" sz="3600" b="1" dirty="0" smtClean="0"/>
              <a:t> from air (terrestrial animals)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Support Systems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4419600" cy="4800600"/>
          </a:xfrm>
        </p:spPr>
        <p:txBody>
          <a:bodyPr/>
          <a:lstStyle/>
          <a:p>
            <a:pPr eaLnBrk="1" hangingPunct="1"/>
            <a:r>
              <a:rPr lang="en-US" sz="3200" b="1" smtClean="0"/>
              <a:t>Worms and echinoderms (starfish) have </a:t>
            </a:r>
            <a:r>
              <a:rPr lang="en-US" sz="3200" b="1" smtClean="0">
                <a:solidFill>
                  <a:srgbClr val="0000A8"/>
                </a:solidFill>
              </a:rPr>
              <a:t>fluid-filled internal cavities</a:t>
            </a:r>
            <a:r>
              <a:rPr lang="en-US" sz="3200" b="1" smtClean="0"/>
              <a:t> giving them support</a:t>
            </a:r>
          </a:p>
          <a:p>
            <a:pPr eaLnBrk="1" hangingPunct="1"/>
            <a:r>
              <a:rPr lang="en-US" sz="3200" b="1" smtClean="0"/>
              <a:t>Called </a:t>
            </a:r>
            <a:r>
              <a:rPr lang="en-US" sz="3200" b="1" smtClean="0">
                <a:solidFill>
                  <a:srgbClr val="990000"/>
                </a:solidFill>
              </a:rPr>
              <a:t>hydrostatic skeletons</a:t>
            </a:r>
          </a:p>
        </p:txBody>
      </p:sp>
      <p:pic>
        <p:nvPicPr>
          <p:cNvPr id="8196" name="Picture 4" descr="Earthworm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133600"/>
            <a:ext cx="2857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Fish Gi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487" r="2904" b="7979"/>
          <a:stretch>
            <a:fillRect/>
          </a:stretch>
        </p:blipFill>
        <p:spPr bwMode="auto">
          <a:xfrm>
            <a:off x="838200" y="2667000"/>
            <a:ext cx="4222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7" descr="http://www.southdartmoor.devon.sch.uk/pe/1127505986415.internal_lungs26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0"/>
            <a:ext cx="3695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9" descr="http://thewormcastcompany.co.uk/images/new-worm-le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609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800" y="12954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Skin breather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5715000"/>
            <a:ext cx="16002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</a:rPr>
              <a:t>Lungs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991100" y="4610100"/>
            <a:ext cx="19050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257800"/>
            <a:ext cx="167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Gills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76400" y="4419600"/>
            <a:ext cx="11430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Nervous System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001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/>
              <a:t>Coordinates the activities of the animal’s body</a:t>
            </a:r>
          </a:p>
          <a:p>
            <a:pPr eaLnBrk="1" hangingPunct="1">
              <a:defRPr/>
            </a:pP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Neurons</a:t>
            </a:r>
            <a:r>
              <a:rPr lang="en-US" sz="3400" b="1" dirty="0" smtClean="0"/>
              <a:t> – nerve cells that transmit electrochemical signals</a:t>
            </a:r>
          </a:p>
          <a:p>
            <a:pPr eaLnBrk="1" hangingPunct="1">
              <a:defRPr/>
            </a:pP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net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400" b="1" dirty="0" smtClean="0"/>
              <a:t> network of neurons, very little coordination</a:t>
            </a:r>
          </a:p>
          <a:p>
            <a:pPr eaLnBrk="1" hangingPunct="1">
              <a:defRPr/>
            </a:pP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Ganglion</a:t>
            </a:r>
            <a:r>
              <a:rPr lang="en-US" sz="3400" b="1" dirty="0" smtClean="0"/>
              <a:t> – clusters of neurons; may serve as a simple brain</a:t>
            </a:r>
          </a:p>
          <a:p>
            <a:pPr eaLnBrk="1" hangingPunct="1">
              <a:defRPr/>
            </a:pP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en-US" sz="3400" b="1" dirty="0" smtClean="0"/>
              <a:t> – control center at anterior end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marshallteachers.sandi.net/teacher_sites/gillum/nervous%20system/art%20nervous%20system%202003/NeuronLabel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57200"/>
            <a:ext cx="5095875" cy="293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1" name="Picture 4" descr="http://biodidac.bio.uottawa.ca/thumbnails/images/CNID010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33400"/>
            <a:ext cx="2466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6" descr="http://www.nps.edu/Technology/HPC/Images/gangl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33800"/>
            <a:ext cx="50196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8" descr="http://www.heppell.net/horizontal/media/brain.jpg"/>
          <p:cNvPicPr>
            <a:picLocks noChangeAspect="1" noChangeArrowheads="1"/>
          </p:cNvPicPr>
          <p:nvPr/>
        </p:nvPicPr>
        <p:blipFill>
          <a:blip r:embed="rId6" cstate="print"/>
          <a:srcRect l="10001" b="8000"/>
          <a:stretch>
            <a:fillRect/>
          </a:stretch>
        </p:blipFill>
        <p:spPr bwMode="auto">
          <a:xfrm>
            <a:off x="6172200" y="4114800"/>
            <a:ext cx="2435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pPr eaLnBrk="1" hangingPunct="1"/>
            <a:r>
              <a:rPr lang="en-US" sz="4000" b="1" smtClean="0"/>
              <a:t>Excretory System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</a:t>
            </a:r>
            <a:r>
              <a:rPr lang="en-US" sz="3600" b="1" dirty="0" smtClean="0"/>
              <a:t> is the removal of nitrogen wastes from the body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  <a:r>
              <a:rPr lang="en-US" sz="3600" b="1" dirty="0" smtClean="0"/>
              <a:t> is used by simple aquatic animals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Flame cells </a:t>
            </a:r>
            <a:r>
              <a:rPr lang="en-US" sz="3600" b="1" dirty="0" smtClean="0"/>
              <a:t>remove wastes in flatworms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pPr eaLnBrk="1" hangingPunct="1"/>
            <a:r>
              <a:rPr lang="en-US" sz="4000" b="1" smtClean="0"/>
              <a:t>Excretory System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620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Coiled tubules called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nephridia</a:t>
            </a:r>
            <a:r>
              <a:rPr lang="en-US" sz="3600" b="1" dirty="0" smtClean="0"/>
              <a:t> remove nitrogen wastes in arthropods</a:t>
            </a:r>
          </a:p>
          <a:p>
            <a:pPr eaLnBrk="1" hangingPunct="1">
              <a:defRPr/>
            </a:pPr>
            <a:r>
              <a:rPr lang="en-US" sz="3600" b="1" dirty="0" smtClean="0"/>
              <a:t>Terrestrial animals remove wastes with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</a:t>
            </a:r>
          </a:p>
          <a:p>
            <a:pPr lvl="1" eaLnBrk="1" hangingPunct="1">
              <a:defRPr/>
            </a:pPr>
            <a:r>
              <a:rPr lang="en-US" sz="3200" b="1" dirty="0" smtClean="0"/>
              <a:t>May be 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paired</a:t>
            </a:r>
            <a:r>
              <a:rPr lang="en-US" sz="3200" b="1" dirty="0" smtClean="0"/>
              <a:t> (most vertebrates)</a:t>
            </a:r>
          </a:p>
          <a:p>
            <a:pPr lvl="1" eaLnBrk="1" hangingPunct="1">
              <a:defRPr/>
            </a:pPr>
            <a:r>
              <a:rPr lang="en-US" sz="3200" b="1" dirty="0" smtClean="0"/>
              <a:t>May be 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US" sz="3200" b="1" dirty="0" smtClean="0"/>
              <a:t> as in birds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 descr="http://www.emc.maricopa.edu/faculty/farabee/biobk/flatwormexcr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"/>
            <a:ext cx="3613150" cy="333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83" name="Picture 2" descr="http://blogs.jwatch.org/hiv-id-observations/wp-content/uploads/2010/03/kid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http://www.pleasanton.k12.ca.us/avhsweb/thiel/apbio/review/images/meta_nephri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6" descr="http://kentsimmons.uwinnipeg.ca/16cm05/16labman05/lb6pg3_files/wormnephrid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495800"/>
            <a:ext cx="29337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pPr eaLnBrk="1" hangingPunct="1"/>
            <a:r>
              <a:rPr lang="en-US" sz="4000" b="1" smtClean="0"/>
              <a:t>Reproductive System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696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  <a:r>
              <a:rPr lang="en-US" sz="3600" dirty="0" smtClean="0"/>
              <a:t> </a:t>
            </a:r>
            <a:r>
              <a:rPr lang="en-US" sz="3600" b="1" dirty="0" smtClean="0"/>
              <a:t>is the process by which organisms make more of their own kind</a:t>
            </a:r>
          </a:p>
          <a:p>
            <a:pPr eaLnBrk="1" hangingPunct="1">
              <a:defRPr/>
            </a:pPr>
            <a:r>
              <a:rPr lang="en-US" sz="3600" b="1" dirty="0" smtClean="0"/>
              <a:t>All animals reproduce by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reproduction </a:t>
            </a:r>
            <a:r>
              <a:rPr lang="en-US" sz="3600" b="1" dirty="0" smtClean="0"/>
              <a:t>(produce eggs and sperm)</a:t>
            </a:r>
          </a:p>
          <a:p>
            <a:pPr eaLnBrk="1" hangingPunct="1">
              <a:defRPr/>
            </a:pPr>
            <a:r>
              <a:rPr lang="en-US" sz="3600" b="1" dirty="0" smtClean="0"/>
              <a:t>Some animals also use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 reproduction</a:t>
            </a:r>
            <a:r>
              <a:rPr lang="en-US" sz="3600" b="1" dirty="0" smtClean="0"/>
              <a:t> creating identical offspring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96200" cy="838200"/>
          </a:xfrm>
        </p:spPr>
        <p:txBody>
          <a:bodyPr/>
          <a:lstStyle/>
          <a:p>
            <a:pPr eaLnBrk="1" hangingPunct="1"/>
            <a:r>
              <a:rPr lang="en-US" sz="4000" b="1" smtClean="0"/>
              <a:t>Types of Animal Asexual Reproduction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4495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</a:t>
            </a:r>
            <a:r>
              <a:rPr lang="en-US" sz="3000" b="1" dirty="0" smtClean="0"/>
              <a:t> or </a:t>
            </a:r>
            <a:r>
              <a:rPr lang="en-US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Fragmentation</a:t>
            </a:r>
            <a:r>
              <a:rPr lang="en-US" sz="3000" b="1" dirty="0" smtClean="0"/>
              <a:t> is the breaking off of pieces and the re-growth of a new organism</a:t>
            </a:r>
          </a:p>
          <a:p>
            <a:pPr eaLnBrk="1" hangingPunct="1">
              <a:defRPr/>
            </a:pPr>
            <a:r>
              <a:rPr lang="en-US" sz="3000" b="1" dirty="0" smtClean="0"/>
              <a:t>Found in simple animals like </a:t>
            </a:r>
            <a:r>
              <a:rPr lang="en-US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Sponges </a:t>
            </a:r>
            <a:r>
              <a:rPr lang="en-US" sz="3000" b="1" dirty="0" smtClean="0"/>
              <a:t>and</a:t>
            </a:r>
            <a:r>
              <a:rPr lang="en-US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Flatworms</a:t>
            </a:r>
          </a:p>
        </p:txBody>
      </p:sp>
      <p:pic>
        <p:nvPicPr>
          <p:cNvPr id="99332" name="Picture 17" descr="planaria 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2527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2" descr="http://www.biologycorner.com/resources/planarian-c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83514">
            <a:off x="6105526" y="3906837"/>
            <a:ext cx="1428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"/>
            <a:ext cx="76962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Budding</a:t>
            </a:r>
            <a:r>
              <a:rPr lang="en-US" sz="3600" b="1" dirty="0" smtClean="0"/>
              <a:t> occurs in hydra whenever a growth on the parent is released</a:t>
            </a:r>
          </a:p>
          <a:p>
            <a:pPr eaLnBrk="1" hangingPunct="1">
              <a:defRPr/>
            </a:pPr>
            <a:r>
              <a:rPr lang="en-US" sz="3600" b="1" dirty="0" smtClean="0"/>
              <a:t>Creates a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clone</a:t>
            </a:r>
          </a:p>
        </p:txBody>
      </p:sp>
      <p:pic>
        <p:nvPicPr>
          <p:cNvPr id="100355" name="Picture 3" descr="hydra2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769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Parthenogenesis </a:t>
            </a:r>
            <a:r>
              <a:rPr lang="en-US" sz="3600" b="1" dirty="0" smtClean="0"/>
              <a:t>– females produce eggs that develop unfertilized into female organisms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Komodo dragon </a:t>
            </a:r>
            <a:r>
              <a:rPr lang="en-US" sz="3600" b="1" dirty="0" smtClean="0"/>
              <a:t>is an example</a:t>
            </a:r>
          </a:p>
        </p:txBody>
      </p:sp>
      <p:pic>
        <p:nvPicPr>
          <p:cNvPr id="101379" name="Picture 2" descr="http://i.livescience.com/images/061220_hatching_komodo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429000"/>
            <a:ext cx="443865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Movement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Animals such as sponges may be </a:t>
            </a:r>
            <a:r>
              <a:rPr lang="en-US" sz="3600" b="1" smtClean="0">
                <a:solidFill>
                  <a:srgbClr val="990000"/>
                </a:solidFill>
              </a:rPr>
              <a:t>sessile</a:t>
            </a:r>
            <a:r>
              <a:rPr lang="en-US" sz="3600" b="1" smtClean="0"/>
              <a:t> (attached &amp; non-moving)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Animals that move very little are said to be </a:t>
            </a:r>
            <a:r>
              <a:rPr lang="en-US" sz="3600" b="1" smtClean="0">
                <a:solidFill>
                  <a:srgbClr val="990000"/>
                </a:solidFill>
              </a:rPr>
              <a:t>sedentary</a:t>
            </a:r>
            <a:r>
              <a:rPr lang="en-US" sz="3600" b="1" smtClean="0"/>
              <a:t> (clam)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Animals that can move are </a:t>
            </a:r>
            <a:r>
              <a:rPr lang="en-US" sz="3600" b="1" smtClean="0">
                <a:solidFill>
                  <a:srgbClr val="990000"/>
                </a:solidFill>
              </a:rPr>
              <a:t>motile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Have </a:t>
            </a:r>
            <a:r>
              <a:rPr lang="en-US" sz="3600" b="1" smtClean="0">
                <a:solidFill>
                  <a:srgbClr val="990000"/>
                </a:solidFill>
              </a:rPr>
              <a:t>muscular tissue</a:t>
            </a:r>
            <a:r>
              <a:rPr lang="en-US" sz="3600" b="1" smtClean="0"/>
              <a:t> to provide energy for movement</a:t>
            </a:r>
            <a:endParaRPr lang="en-US" sz="3600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"/>
            <a:ext cx="76962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Hermaphrodite</a:t>
            </a:r>
            <a:r>
              <a:rPr lang="en-US" sz="3600" b="1" dirty="0" smtClean="0"/>
              <a:t> are animals like earthworms that produce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sz="3600" b="1" dirty="0" smtClean="0"/>
              <a:t> eggs and sperm</a:t>
            </a:r>
          </a:p>
          <a:p>
            <a:pPr eaLnBrk="1" hangingPunct="1">
              <a:defRPr/>
            </a:pPr>
            <a:r>
              <a:rPr lang="en-US" sz="3600" b="1" dirty="0" smtClean="0"/>
              <a:t>Most hermaphrodites do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600" b="1" dirty="0" smtClean="0"/>
              <a:t> fertilize their own eggs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 to exchange sperm</a:t>
            </a:r>
          </a:p>
        </p:txBody>
      </p:sp>
      <p:pic>
        <p:nvPicPr>
          <p:cNvPr id="102403" name="Picture 2" descr="http://www.arkive.org/media/63/63C79A61-32E2-4060-9936-FD5EC6C7A8F7/Presentation.Large/photo.jpg"/>
          <p:cNvPicPr>
            <a:picLocks noChangeAspect="1" noChangeArrowheads="1"/>
          </p:cNvPicPr>
          <p:nvPr/>
        </p:nvPicPr>
        <p:blipFill>
          <a:blip r:embed="rId3" cstate="print"/>
          <a:srcRect t="21552" b="19820"/>
          <a:stretch>
            <a:fillRect/>
          </a:stretch>
        </p:blipFill>
        <p:spPr bwMode="auto">
          <a:xfrm>
            <a:off x="1371600" y="4267200"/>
            <a:ext cx="6191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Fertilization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en-US" sz="3600" b="1" dirty="0" smtClean="0"/>
              <a:t> – sperm and eggs are released into water where they are fertilized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  <a:r>
              <a:rPr lang="en-US" sz="3600" b="1" dirty="0" smtClean="0"/>
              <a:t> – sperm and egg are fertilized inside the female animal’s body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babyAnimal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arine-Spong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838200"/>
            <a:ext cx="2974975" cy="3962400"/>
          </a:xfrm>
          <a:noFill/>
        </p:spPr>
      </p:pic>
      <p:pic>
        <p:nvPicPr>
          <p:cNvPr id="10243" name="Picture 5" descr="chito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3009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66800" y="304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SESSILE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1336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24400" y="304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SEDENTARY</a:t>
            </a:r>
          </a:p>
        </p:txBody>
      </p:sp>
      <p:pic>
        <p:nvPicPr>
          <p:cNvPr id="10247" name="Picture 9" descr="CHEETAH run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191000"/>
            <a:ext cx="588168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MOTILE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2209800" y="1143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Sponge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76800" y="99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Chiton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248400" y="6096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Cheetah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2" grpId="0"/>
      <p:bldP spid="11274" grpId="0"/>
    </p:bldLst>
  </p:timing>
</p:sld>
</file>

<file path=ppt/theme/theme1.xml><?xml version="1.0" encoding="utf-8"?>
<a:theme xmlns:a="http://schemas.openxmlformats.org/drawingml/2006/main" name="Notebook">
  <a:themeElements>
    <a:clrScheme name="Noteboo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teboo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teboo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</Template>
  <TotalTime>6651</TotalTime>
  <Words>1524</Words>
  <Application>Microsoft Office PowerPoint</Application>
  <PresentationFormat>On-screen Show (4:3)</PresentationFormat>
  <Paragraphs>406</Paragraphs>
  <Slides>82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Comic Sans MS</vt:lpstr>
      <vt:lpstr>Times New Roman</vt:lpstr>
      <vt:lpstr>Wingdings</vt:lpstr>
      <vt:lpstr>Notebook</vt:lpstr>
      <vt:lpstr>Introduction to animals</vt:lpstr>
      <vt:lpstr>Traits</vt:lpstr>
      <vt:lpstr>Characteristics of Animals</vt:lpstr>
      <vt:lpstr>Lions Feeding (Ingestion)</vt:lpstr>
      <vt:lpstr>Support Systems</vt:lpstr>
      <vt:lpstr>Cicada Molting Exoskeleton</vt:lpstr>
      <vt:lpstr>Support Systems</vt:lpstr>
      <vt:lpstr>Movement</vt:lpstr>
      <vt:lpstr>PowerPoint Presentation</vt:lpstr>
      <vt:lpstr>Reproduction in Animals</vt:lpstr>
      <vt:lpstr>Leeches Exchange Sperm During Mating</vt:lpstr>
      <vt:lpstr>PowerPoint Presentation</vt:lpstr>
      <vt:lpstr>Levels of Organization</vt:lpstr>
      <vt:lpstr>PowerPoint Presentation</vt:lpstr>
      <vt:lpstr>PowerPoint Presentation</vt:lpstr>
      <vt:lpstr>Characteristics of Invertebrates</vt:lpstr>
      <vt:lpstr>Sponge - Porifera</vt:lpstr>
      <vt:lpstr>Sea Anemone - Cnidaria</vt:lpstr>
      <vt:lpstr>More Cnidarians</vt:lpstr>
      <vt:lpstr>Flatworms - Platyhelminthes</vt:lpstr>
      <vt:lpstr>Roundworms (Nematoda) and Segmented Worms (Annelida)</vt:lpstr>
      <vt:lpstr>Mollusca (With and Without Shells)</vt:lpstr>
      <vt:lpstr>Arthropoda (insects, spiders, crustaceans, horseshoe crab)</vt:lpstr>
      <vt:lpstr>Echinoderms</vt:lpstr>
      <vt:lpstr>PowerPoint Presentation</vt:lpstr>
      <vt:lpstr>Characteristics of Vertebrates</vt:lpstr>
      <vt:lpstr>Vertebrate Backbone</vt:lpstr>
      <vt:lpstr>Vertebrata</vt:lpstr>
      <vt:lpstr>Bone &amp; Cartilage in Fetus</vt:lpstr>
      <vt:lpstr>Fish</vt:lpstr>
      <vt:lpstr>Amphibia</vt:lpstr>
      <vt:lpstr>Reptilia</vt:lpstr>
      <vt:lpstr>Birds - Aves</vt:lpstr>
      <vt:lpstr>Mammalia</vt:lpstr>
      <vt:lpstr>PowerPoint Presentation</vt:lpstr>
      <vt:lpstr>Surfaces</vt:lpstr>
      <vt:lpstr>Surfaces (Most Animals)</vt:lpstr>
      <vt:lpstr>PowerPoint Presentation</vt:lpstr>
      <vt:lpstr>Body Symmetry</vt:lpstr>
      <vt:lpstr>Body Symmetry</vt:lpstr>
      <vt:lpstr>Body Symmetry</vt:lpstr>
      <vt:lpstr>PowerPoint Presentation</vt:lpstr>
      <vt:lpstr>Body Symmetry</vt:lpstr>
      <vt:lpstr>Body Symmetry</vt:lpstr>
      <vt:lpstr>PowerPoint Presentation</vt:lpstr>
      <vt:lpstr>Segmentation</vt:lpstr>
      <vt:lpstr>Segmentation</vt:lpstr>
      <vt:lpstr>Segmentation</vt:lpstr>
      <vt:lpstr>PowerPoint Presentation</vt:lpstr>
      <vt:lpstr>Body Layers</vt:lpstr>
      <vt:lpstr>PowerPoint Presentation</vt:lpstr>
      <vt:lpstr>PowerPoint Presentation</vt:lpstr>
      <vt:lpstr>PowerPoint Presentation</vt:lpstr>
      <vt:lpstr>Metamorphosis</vt:lpstr>
      <vt:lpstr>PowerPoint Presentation</vt:lpstr>
      <vt:lpstr>Animal Systems</vt:lpstr>
      <vt:lpstr>Support Systems</vt:lpstr>
      <vt:lpstr>Support Systems</vt:lpstr>
      <vt:lpstr>PowerPoint Presentation</vt:lpstr>
      <vt:lpstr>PowerPoint Presentation</vt:lpstr>
      <vt:lpstr>Digestive Systems</vt:lpstr>
      <vt:lpstr>PowerPoint Presentation</vt:lpstr>
      <vt:lpstr>Two-Way Digestion</vt:lpstr>
      <vt:lpstr>Digestive Systems</vt:lpstr>
      <vt:lpstr>One-Way Digestion</vt:lpstr>
      <vt:lpstr>Circulatory Systems</vt:lpstr>
      <vt:lpstr>Circulatory Systems</vt:lpstr>
      <vt:lpstr>PowerPoint Presentation</vt:lpstr>
      <vt:lpstr>Respiratory System</vt:lpstr>
      <vt:lpstr>PowerPoint Presentation</vt:lpstr>
      <vt:lpstr>Nervous System</vt:lpstr>
      <vt:lpstr>PowerPoint Presentation</vt:lpstr>
      <vt:lpstr>Excretory System</vt:lpstr>
      <vt:lpstr>Excretory System</vt:lpstr>
      <vt:lpstr>PowerPoint Presentation</vt:lpstr>
      <vt:lpstr>Reproductive System</vt:lpstr>
      <vt:lpstr>Types of Animal Asexual Reproduction</vt:lpstr>
      <vt:lpstr>PowerPoint Presentation</vt:lpstr>
      <vt:lpstr>PowerPoint Presentation</vt:lpstr>
      <vt:lpstr>PowerPoint Presentation</vt:lpstr>
      <vt:lpstr>Fertilization</vt:lpstr>
      <vt:lpstr>PowerPoint Presentation</vt:lpstr>
    </vt:vector>
  </TitlesOfParts>
  <Company>Stuttgart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Animals</dc:title>
  <dc:creator>Cheryl Massengale</dc:creator>
  <cp:lastModifiedBy>DONALD PALMER</cp:lastModifiedBy>
  <cp:revision>106</cp:revision>
  <dcterms:created xsi:type="dcterms:W3CDTF">2007-05-10T16:30:31Z</dcterms:created>
  <dcterms:modified xsi:type="dcterms:W3CDTF">2016-04-26T17:37:31Z</dcterms:modified>
</cp:coreProperties>
</file>