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0" r:id="rId3"/>
    <p:sldId id="257" r:id="rId4"/>
    <p:sldId id="261" r:id="rId5"/>
    <p:sldId id="263" r:id="rId6"/>
    <p:sldId id="291" r:id="rId7"/>
    <p:sldId id="264" r:id="rId8"/>
    <p:sldId id="265" r:id="rId9"/>
    <p:sldId id="266" r:id="rId10"/>
    <p:sldId id="267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0" autoAdjust="0"/>
  </p:normalViewPr>
  <p:slideViewPr>
    <p:cSldViewPr>
      <p:cViewPr varScale="1">
        <p:scale>
          <a:sx n="68" d="100"/>
          <a:sy n="68" d="100"/>
        </p:scale>
        <p:origin x="12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7647F7-7890-488A-916D-A0C73E893426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B8EBB-BCAE-4EBB-A42D-D9818805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1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8699-2FB3-4A97-A6CE-293C750646D7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29F8-BE02-4731-A927-A6DFE4C76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06705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Dominant-Recessive Lab</a:t>
            </a:r>
            <a:br>
              <a:rPr lang="en-US" sz="5400" b="1" dirty="0" smtClean="0"/>
            </a:br>
            <a:r>
              <a:rPr lang="en-US" sz="5400" b="1" dirty="0" smtClean="0"/>
              <a:t>Human Inherited Characteristics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828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7.  Stature in humans is polygenic.  But short stature genes (S) tend to be dominant over tall stature genes (s)</a:t>
            </a:r>
            <a:br>
              <a:rPr lang="en-US" sz="2800" b="1" dirty="0" smtClean="0"/>
            </a:br>
            <a:r>
              <a:rPr lang="en-US" sz="2800" b="1" dirty="0" smtClean="0"/>
              <a:t>Use 5 ft 10 in. for boys and 5 ft. 7 in. for girls for tallness.</a:t>
            </a:r>
            <a:endParaRPr lang="en-US" sz="2800" b="1" dirty="0"/>
          </a:p>
        </p:txBody>
      </p:sp>
      <p:pic>
        <p:nvPicPr>
          <p:cNvPr id="5" name="Picture 4" descr="gheorghe_mures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2895600" cy="3009900"/>
          </a:xfrm>
          <a:prstGeom prst="rect">
            <a:avLst/>
          </a:prstGeom>
        </p:spPr>
      </p:pic>
      <p:pic>
        <p:nvPicPr>
          <p:cNvPr id="9" name="Picture 8" descr="MVC-03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2667000" cy="4724400"/>
          </a:xfrm>
          <a:prstGeom prst="rect">
            <a:avLst/>
          </a:prstGeom>
        </p:spPr>
      </p:pic>
      <p:pic>
        <p:nvPicPr>
          <p:cNvPr id="11" name="Picture 14" descr="height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819400" cy="2971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4800600"/>
            <a:ext cx="30480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Short 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SS or Ss</a:t>
            </a:r>
            <a:endParaRPr lang="en-US" sz="28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6482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Tall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err="1" smtClean="0"/>
              <a:t>ss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ganti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4176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8.  The ability to roll the tongue (T) into a “U” shape when extended from the mouth is dominant over the inability to roll the tongue (t).</a:t>
            </a:r>
            <a:endParaRPr lang="en-US" sz="2800" b="1" dirty="0"/>
          </a:p>
        </p:txBody>
      </p:sp>
      <p:pic>
        <p:nvPicPr>
          <p:cNvPr id="4" name="Content Placeholder 3" descr="rolled_ton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2590800" cy="2057400"/>
          </a:xfrm>
        </p:spPr>
      </p:pic>
      <p:pic>
        <p:nvPicPr>
          <p:cNvPr id="5" name="Picture 4" descr="not_rolled_tongue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447800"/>
            <a:ext cx="2209800" cy="2209800"/>
          </a:xfrm>
          <a:prstGeom prst="rect">
            <a:avLst/>
          </a:prstGeom>
        </p:spPr>
      </p:pic>
      <p:pic>
        <p:nvPicPr>
          <p:cNvPr id="7" name="Picture 6" descr="86781504_6b0cfec250-300x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657600"/>
            <a:ext cx="2857500" cy="2895600"/>
          </a:xfrm>
          <a:prstGeom prst="rect">
            <a:avLst/>
          </a:prstGeom>
        </p:spPr>
      </p:pic>
      <p:pic>
        <p:nvPicPr>
          <p:cNvPr id="8" name="Picture 7" descr="mythtong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990600"/>
            <a:ext cx="37211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8862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Tongue roller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TT or </a:t>
            </a:r>
            <a:r>
              <a:rPr lang="en-US" sz="2800" b="1" u="sng" dirty="0" err="1" smtClean="0"/>
              <a:t>Tt</a:t>
            </a:r>
            <a:endParaRPr lang="en-US" sz="28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8862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Non-Roller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err="1" smtClean="0"/>
              <a:t>tt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371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9. Long eyelashes (L) are dominant over having short eyelashes (l).  Long eyelashes are 3/8” or longer.</a:t>
            </a:r>
            <a:endParaRPr lang="en-US" sz="3200" b="1" dirty="0"/>
          </a:p>
        </p:txBody>
      </p:sp>
      <p:pic>
        <p:nvPicPr>
          <p:cNvPr id="4" name="Content Placeholder 3" descr="long-eyelas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2819400" cy="2514600"/>
          </a:xfrm>
        </p:spPr>
      </p:pic>
      <p:pic>
        <p:nvPicPr>
          <p:cNvPr id="5" name="Picture 4" descr="eyelas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066800"/>
            <a:ext cx="3149600" cy="2667000"/>
          </a:xfrm>
          <a:prstGeom prst="rect">
            <a:avLst/>
          </a:prstGeom>
        </p:spPr>
      </p:pic>
      <p:pic>
        <p:nvPicPr>
          <p:cNvPr id="6" name="Picture 5" descr="Renew_Eyelash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10000"/>
            <a:ext cx="3535680" cy="1371600"/>
          </a:xfrm>
          <a:prstGeom prst="rect">
            <a:avLst/>
          </a:prstGeom>
        </p:spPr>
      </p:pic>
      <p:pic>
        <p:nvPicPr>
          <p:cNvPr id="7" name="Picture 6" descr="renew_eyelash_picture-150x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219200"/>
            <a:ext cx="2743200" cy="2257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910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Long Eyelashes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LL or </a:t>
            </a:r>
            <a:r>
              <a:rPr lang="en-US" sz="2800" b="1" u="sng" dirty="0" err="1" smtClean="0"/>
              <a:t>Ll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2672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Short Eyelashes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err="1" smtClean="0"/>
              <a:t>ll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Monster Eyelashes</a:t>
            </a:r>
            <a:endParaRPr lang="en-US" b="1" dirty="0"/>
          </a:p>
        </p:txBody>
      </p:sp>
      <p:pic>
        <p:nvPicPr>
          <p:cNvPr id="4" name="Content Placeholder 3" descr="304111133_6b97ab46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599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10.  Dimples in the cheek (D) are dominant over having no dimples in the cheek.  Having one in either side or the other is dominant.</a:t>
            </a:r>
            <a:endParaRPr lang="en-US" sz="2800" b="1" dirty="0"/>
          </a:p>
        </p:txBody>
      </p:sp>
      <p:pic>
        <p:nvPicPr>
          <p:cNvPr id="4" name="Content Placeholder 3" descr="dimp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2971800" cy="2133600"/>
          </a:xfrm>
        </p:spPr>
      </p:pic>
      <p:pic>
        <p:nvPicPr>
          <p:cNvPr id="5" name="Picture 4" descr="no_dim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524000"/>
            <a:ext cx="2971800" cy="2362200"/>
          </a:xfrm>
          <a:prstGeom prst="rect">
            <a:avLst/>
          </a:prstGeom>
        </p:spPr>
      </p:pic>
      <p:pic>
        <p:nvPicPr>
          <p:cNvPr id="6" name="Picture 5" descr="dimpl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124200"/>
            <a:ext cx="38100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0386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Dimples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DD or </a:t>
            </a:r>
            <a:r>
              <a:rPr lang="en-US" sz="2800" b="1" u="sng" dirty="0" err="1" smtClean="0"/>
              <a:t>Dd</a:t>
            </a:r>
            <a:endParaRPr lang="en-US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0386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No Dimples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err="1" smtClean="0"/>
              <a:t>dd</a:t>
            </a:r>
            <a:endParaRPr lang="en-US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11.  The presence of mid-digital hair growth (M) on the second joint of the finger is dominant over the absence of this hair (m).</a:t>
            </a:r>
            <a:endParaRPr lang="en-US" sz="2800" b="1" dirty="0"/>
          </a:p>
        </p:txBody>
      </p:sp>
      <p:pic>
        <p:nvPicPr>
          <p:cNvPr id="4" name="Content Placeholder 3" descr="mid-digital_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76300" y="952500"/>
            <a:ext cx="2819400" cy="3962400"/>
          </a:xfrm>
        </p:spPr>
      </p:pic>
      <p:pic>
        <p:nvPicPr>
          <p:cNvPr id="5" name="Picture 4" descr="mythdigit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143000"/>
            <a:ext cx="4572000" cy="3124200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2286000" y="2743200"/>
            <a:ext cx="5334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3956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Hair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MM or Mm</a:t>
            </a:r>
            <a:endParaRPr lang="en-US" sz="28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4196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No Hair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mm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017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12.  Nearsightedness and farsightedness (V) are dominant over normal vision (20/20) (v).</a:t>
            </a:r>
            <a:endParaRPr lang="en-US" sz="3200" b="1" dirty="0"/>
          </a:p>
        </p:txBody>
      </p:sp>
      <p:pic>
        <p:nvPicPr>
          <p:cNvPr id="4" name="Content Placeholder 3" descr="Hyperop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4800600"/>
            <a:ext cx="2362200" cy="2057400"/>
          </a:xfrm>
        </p:spPr>
      </p:pic>
      <p:pic>
        <p:nvPicPr>
          <p:cNvPr id="5" name="Picture 4" descr="farsighted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524000"/>
            <a:ext cx="2895600" cy="2540000"/>
          </a:xfrm>
          <a:prstGeom prst="rect">
            <a:avLst/>
          </a:prstGeom>
        </p:spPr>
      </p:pic>
      <p:pic>
        <p:nvPicPr>
          <p:cNvPr id="6" name="Picture 5" descr="images-iphone-glasses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447800"/>
            <a:ext cx="2514600" cy="1447800"/>
          </a:xfrm>
          <a:prstGeom prst="rect">
            <a:avLst/>
          </a:prstGeom>
        </p:spPr>
      </p:pic>
      <p:pic>
        <p:nvPicPr>
          <p:cNvPr id="7" name="Picture 6" descr="nearsightedness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447800"/>
            <a:ext cx="2819400" cy="2540000"/>
          </a:xfrm>
          <a:prstGeom prst="rect">
            <a:avLst/>
          </a:prstGeom>
        </p:spPr>
      </p:pic>
      <p:pic>
        <p:nvPicPr>
          <p:cNvPr id="8" name="Picture 7" descr="Myopi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2667000"/>
            <a:ext cx="2362200" cy="207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8862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Near/far sighted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VV or Vv</a:t>
            </a:r>
            <a:endParaRPr lang="en-U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0386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Normal Vision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vv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828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13.  Having a bent little finger (B), where the last joint of the little finger is bent inward towards the fourth, is dominant over a straight little finger (b).</a:t>
            </a:r>
            <a:endParaRPr lang="en-US" sz="3200" b="1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9" y="1676400"/>
            <a:ext cx="4648201" cy="4876800"/>
          </a:xfrm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Bent Little Finger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BB or Bb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286000"/>
            <a:ext cx="213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No Bent Finger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bb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14.  The hitch-hiker’s thumb (h), ability to bend the thumb back at a 45 degree angle is recessive to the straight thumb (H).</a:t>
            </a:r>
            <a:endParaRPr lang="en-US" sz="3200" b="1" dirty="0"/>
          </a:p>
        </p:txBody>
      </p:sp>
      <p:pic>
        <p:nvPicPr>
          <p:cNvPr id="4" name="Content Placeholder 3" descr="thum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2095500" cy="3009900"/>
          </a:xfrm>
        </p:spPr>
      </p:pic>
      <p:pic>
        <p:nvPicPr>
          <p:cNvPr id="5" name="Picture 4" descr="thum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2514600" cy="311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2057400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Hitch-hiker’s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err="1" smtClean="0"/>
              <a:t>hh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5720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Straight thumb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HH or </a:t>
            </a:r>
            <a:r>
              <a:rPr lang="en-US" sz="3200" b="1" u="sng" dirty="0" err="1" smtClean="0"/>
              <a:t>Hh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annedImag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ight Arrow 7"/>
          <p:cNvSpPr/>
          <p:nvPr/>
        </p:nvSpPr>
        <p:spPr>
          <a:xfrm>
            <a:off x="457200" y="5715000"/>
            <a:ext cx="198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>
            <a:off x="914400" y="6096000"/>
            <a:ext cx="15240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olydacty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0"/>
            <a:ext cx="3276600" cy="3048000"/>
          </a:xfrm>
          <a:prstGeom prst="rect">
            <a:avLst/>
          </a:prstGeom>
        </p:spPr>
      </p:pic>
      <p:pic>
        <p:nvPicPr>
          <p:cNvPr id="10" name="Picture 9" descr="toomanyto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505200"/>
            <a:ext cx="3124200" cy="3352800"/>
          </a:xfrm>
          <a:prstGeom prst="rect">
            <a:avLst/>
          </a:prstGeom>
        </p:spPr>
      </p:pic>
      <p:pic>
        <p:nvPicPr>
          <p:cNvPr id="11" name="Picture 10" descr="little-people-big-world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86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371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15.  The taster gene for PTC (T), is dominant over the non-taster gene (t).</a:t>
            </a:r>
            <a:endParaRPr lang="en-US" sz="3200" b="1" dirty="0"/>
          </a:p>
        </p:txBody>
      </p:sp>
      <p:pic>
        <p:nvPicPr>
          <p:cNvPr id="4" name="Content Placeholder 3" descr="DSC0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219200"/>
            <a:ext cx="2895600" cy="3200400"/>
          </a:xfrm>
        </p:spPr>
      </p:pic>
      <p:pic>
        <p:nvPicPr>
          <p:cNvPr id="5" name="Picture 4" descr="21aejobqTnL__SL500_AA300_PIcountsize-100_00,TopRight,0,0_AA300_SH2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2857500" cy="2857500"/>
          </a:xfrm>
          <a:prstGeom prst="rect">
            <a:avLst/>
          </a:prstGeom>
        </p:spPr>
      </p:pic>
      <p:pic>
        <p:nvPicPr>
          <p:cNvPr id="6" name="Picture 5" descr="ta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29718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3434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Taster gene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TT or </a:t>
            </a:r>
            <a:r>
              <a:rPr lang="en-US" sz="3200" b="1" u="sng" dirty="0" err="1" smtClean="0"/>
              <a:t>Tt</a:t>
            </a:r>
            <a:endParaRPr lang="en-US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6482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 </a:t>
            </a:r>
          </a:p>
          <a:p>
            <a:r>
              <a:rPr lang="en-US" sz="3200" b="1" u="sng" dirty="0" smtClean="0"/>
              <a:t>Non taster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err="1" smtClean="0"/>
              <a:t>tt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1.  Attached ear lobes (e), where the lobe is directly attached to the face are recessive to free ear lobes (E).</a:t>
            </a:r>
            <a:endParaRPr lang="en-US" sz="3200" b="1" dirty="0"/>
          </a:p>
        </p:txBody>
      </p:sp>
      <p:pic>
        <p:nvPicPr>
          <p:cNvPr id="4" name="Content Placeholder 3" descr="attached Earlo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4064000" cy="3048000"/>
          </a:xfrm>
        </p:spPr>
      </p:pic>
      <p:pic>
        <p:nvPicPr>
          <p:cNvPr id="5" name="Picture 4" descr="free-ear-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9530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  </a:t>
            </a:r>
            <a:r>
              <a:rPr lang="en-US" sz="2800" b="1" u="sng" dirty="0" smtClean="0"/>
              <a:t>Free</a:t>
            </a:r>
          </a:p>
          <a:p>
            <a:r>
              <a:rPr lang="en-US" sz="2800" b="1" dirty="0" smtClean="0"/>
              <a:t>Possible Genotype:    </a:t>
            </a:r>
            <a:r>
              <a:rPr lang="en-US" sz="2800" b="1" u="sng" dirty="0" smtClean="0"/>
              <a:t>EE or </a:t>
            </a:r>
            <a:r>
              <a:rPr lang="en-US" sz="2800" b="1" u="sng" dirty="0" err="1" smtClean="0"/>
              <a:t>Ee</a:t>
            </a:r>
            <a:endParaRPr lang="en-US" sz="28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43600" y="48768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</a:t>
            </a:r>
            <a:r>
              <a:rPr lang="en-US" sz="2800" b="1" smtClean="0"/>
              <a:t>:  </a:t>
            </a:r>
            <a:r>
              <a:rPr lang="en-US" sz="2800" b="1" u="sng" smtClean="0"/>
              <a:t>Attached</a:t>
            </a:r>
            <a:endParaRPr lang="en-US" sz="2800" b="1" u="sng" dirty="0" smtClean="0"/>
          </a:p>
          <a:p>
            <a:r>
              <a:rPr lang="en-US" sz="2800" b="1" dirty="0" smtClean="0"/>
              <a:t>Possible Genotype:  </a:t>
            </a:r>
            <a:r>
              <a:rPr lang="en-US" sz="2800" b="1" u="sng" dirty="0" err="1" smtClean="0"/>
              <a:t>ee</a:t>
            </a:r>
            <a:endParaRPr lang="en-US" sz="2800" b="1" u="sng" dirty="0"/>
          </a:p>
        </p:txBody>
      </p:sp>
      <p:pic>
        <p:nvPicPr>
          <p:cNvPr id="9" name="Picture 8" descr="Genom_img0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429000"/>
            <a:ext cx="26289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2. Widow’s peak (W), the hair line drops downward on the forehead in a distinct “V” shape, is dominant over a straight or curved hair line (w).</a:t>
            </a:r>
            <a:endParaRPr lang="en-US" sz="3200" b="1" dirty="0"/>
          </a:p>
        </p:txBody>
      </p:sp>
      <p:pic>
        <p:nvPicPr>
          <p:cNvPr id="4" name="Content Placeholder 3" descr="120px-Widows_peak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971800" cy="2971800"/>
          </a:xfrm>
        </p:spPr>
      </p:pic>
      <p:pic>
        <p:nvPicPr>
          <p:cNvPr id="5" name="Picture 4" descr="img_Bio_0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3352800" cy="3048000"/>
          </a:xfrm>
          <a:prstGeom prst="rect">
            <a:avLst/>
          </a:prstGeom>
        </p:spPr>
      </p:pic>
      <p:pic>
        <p:nvPicPr>
          <p:cNvPr id="6" name="Picture 5" descr="widows-p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524000"/>
            <a:ext cx="25146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724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  </a:t>
            </a:r>
            <a:r>
              <a:rPr lang="en-US" sz="2800" b="1" u="sng" dirty="0" smtClean="0"/>
              <a:t>Widow’s Peak</a:t>
            </a:r>
          </a:p>
          <a:p>
            <a:r>
              <a:rPr lang="en-US" sz="2800" b="1" dirty="0" smtClean="0"/>
              <a:t>Possible Genotype:  </a:t>
            </a:r>
            <a:r>
              <a:rPr lang="en-US" sz="2800" b="1" u="sng" dirty="0" smtClean="0"/>
              <a:t>WW or </a:t>
            </a:r>
            <a:r>
              <a:rPr lang="en-US" sz="2800" b="1" u="sng" dirty="0" err="1" smtClean="0"/>
              <a:t>Ww</a:t>
            </a:r>
            <a:endParaRPr lang="en-US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876800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 </a:t>
            </a:r>
            <a:br>
              <a:rPr lang="en-US" sz="2800" b="1" dirty="0" smtClean="0"/>
            </a:br>
            <a:r>
              <a:rPr lang="en-US" sz="2800" b="1" u="sng" dirty="0" smtClean="0"/>
              <a:t>Straight or Curved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err="1" smtClean="0"/>
              <a:t>ww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3.  Dark eye color (brown- B) is dominant over light eye color (blue-b).  Green, hazel, and gray eye color are caused by the blending of several genes (polygenic).</a:t>
            </a:r>
            <a:endParaRPr lang="en-US" sz="2800" b="1" dirty="0"/>
          </a:p>
        </p:txBody>
      </p:sp>
      <p:pic>
        <p:nvPicPr>
          <p:cNvPr id="4" name="Content Placeholder 3" descr="eyes-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5029200" cy="3124200"/>
          </a:xfrm>
        </p:spPr>
      </p:pic>
      <p:pic>
        <p:nvPicPr>
          <p:cNvPr id="5" name="Picture 4" descr="imagesCAQU1C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219200"/>
            <a:ext cx="3657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1" y="49530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Dark eye color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BB or Bb</a:t>
            </a:r>
          </a:p>
          <a:p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0292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Light eye color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bb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749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4.  Red hair (r) is recessive to non-red hair (R). (This is natural red hair, no colored.)</a:t>
            </a:r>
            <a:endParaRPr lang="en-US" sz="3600" b="1" dirty="0"/>
          </a:p>
        </p:txBody>
      </p:sp>
      <p:pic>
        <p:nvPicPr>
          <p:cNvPr id="4" name="Content Placeholder 3" descr="71059399_fa0976cd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124200" cy="3200400"/>
          </a:xfrm>
        </p:spPr>
      </p:pic>
      <p:pic>
        <p:nvPicPr>
          <p:cNvPr id="6" name="Picture 5" descr="imagesCA7NLB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2647950" cy="1981200"/>
          </a:xfrm>
          <a:prstGeom prst="rect">
            <a:avLst/>
          </a:prstGeom>
        </p:spPr>
      </p:pic>
      <p:pic>
        <p:nvPicPr>
          <p:cNvPr id="7" name="Picture 6" descr="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429000"/>
            <a:ext cx="2752725" cy="1447800"/>
          </a:xfrm>
          <a:prstGeom prst="rect">
            <a:avLst/>
          </a:prstGeom>
        </p:spPr>
      </p:pic>
      <p:pic>
        <p:nvPicPr>
          <p:cNvPr id="10" name="Picture 9" descr="luc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524000"/>
            <a:ext cx="2438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8768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Red Hair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err="1" smtClean="0"/>
              <a:t>rr</a:t>
            </a:r>
            <a:endParaRPr lang="en-US" sz="28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9530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Presence of trait:</a:t>
            </a:r>
          </a:p>
          <a:p>
            <a:r>
              <a:rPr lang="en-US" sz="2800" b="1" u="sng" dirty="0" smtClean="0"/>
              <a:t>Non Red Hair</a:t>
            </a:r>
          </a:p>
          <a:p>
            <a:r>
              <a:rPr lang="en-US" sz="2800" b="1" dirty="0" smtClean="0"/>
              <a:t>Possible Genotype:</a:t>
            </a:r>
          </a:p>
          <a:p>
            <a:r>
              <a:rPr lang="en-US" sz="2800" b="1" u="sng" dirty="0" smtClean="0"/>
              <a:t>RR or </a:t>
            </a:r>
            <a:r>
              <a:rPr lang="en-US" sz="2800" b="1" u="sng" dirty="0" err="1" smtClean="0"/>
              <a:t>Rr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65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5.  Freckles (F) on the face are dominant over having no freckles (f).</a:t>
            </a:r>
            <a:endParaRPr lang="en-US" sz="3200" b="1" dirty="0"/>
          </a:p>
        </p:txBody>
      </p:sp>
      <p:pic>
        <p:nvPicPr>
          <p:cNvPr id="4" name="Content Placeholder 3" descr="freck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038600" cy="2857500"/>
          </a:xfrm>
        </p:spPr>
      </p:pic>
      <p:pic>
        <p:nvPicPr>
          <p:cNvPr id="5" name="Picture 4" descr="no_freckles_ch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2672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4196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Freckles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FF or Ff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495800"/>
            <a:ext cx="3422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No Freckles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ff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600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6.  In interlocking fingers, as the hands are grasped together, the left thumb on top (L) is dominant over the right thumb being on top (l).</a:t>
            </a:r>
            <a:endParaRPr lang="en-US" sz="3200" b="1" dirty="0"/>
          </a:p>
        </p:txBody>
      </p:sp>
      <p:pic>
        <p:nvPicPr>
          <p:cNvPr id="4" name="Content Placeholder 3" descr="test3_claspedhand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1"/>
            <a:ext cx="83058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228601" y="44196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Left thumb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smtClean="0"/>
              <a:t>LL or </a:t>
            </a:r>
            <a:r>
              <a:rPr lang="en-US" sz="3200" b="1" u="sng" dirty="0" err="1" smtClean="0"/>
              <a:t>Ll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419600"/>
            <a:ext cx="3760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Presence of trait:</a:t>
            </a:r>
          </a:p>
          <a:p>
            <a:r>
              <a:rPr lang="en-US" sz="3200" b="1" u="sng" dirty="0" smtClean="0"/>
              <a:t>Right thumb</a:t>
            </a:r>
          </a:p>
          <a:p>
            <a:r>
              <a:rPr lang="en-US" sz="3200" b="1" dirty="0" smtClean="0"/>
              <a:t>Possible genotype:</a:t>
            </a:r>
          </a:p>
          <a:p>
            <a:r>
              <a:rPr lang="en-US" sz="3200" b="1" u="sng" dirty="0" err="1" smtClean="0"/>
              <a:t>ll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742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Dominant-Recessive Lab Human Inherited Characteristics</vt:lpstr>
      <vt:lpstr>PowerPoint Presentation</vt:lpstr>
      <vt:lpstr>1.  Attached ear lobes (e), where the lobe is directly attached to the face are recessive to free ear lobes (E).</vt:lpstr>
      <vt:lpstr>2. Widow’s peak (W), the hair line drops downward on the forehead in a distinct “V” shape, is dominant over a straight or curved hair line (w).</vt:lpstr>
      <vt:lpstr>3.  Dark eye color (brown- B) is dominant over light eye color (blue-b).  Green, hazel, and gray eye color are caused by the blending of several genes (polygenic).</vt:lpstr>
      <vt:lpstr>PowerPoint Presentation</vt:lpstr>
      <vt:lpstr>4.  Red hair (r) is recessive to non-red hair (R). (This is natural red hair, no colored.)</vt:lpstr>
      <vt:lpstr>5.  Freckles (F) on the face are dominant over having no freckles (f).</vt:lpstr>
      <vt:lpstr>6.  In interlocking fingers, as the hands are grasped together, the left thumb on top (L) is dominant over the right thumb being on top (l).</vt:lpstr>
      <vt:lpstr>7.  Stature in humans is polygenic.  But short stature genes (S) tend to be dominant over tall stature genes (s) Use 5 ft 10 in. for boys and 5 ft. 7 in. for girls for tallness.</vt:lpstr>
      <vt:lpstr>PowerPoint Presentation</vt:lpstr>
      <vt:lpstr>8.  The ability to roll the tongue (T) into a “U” shape when extended from the mouth is dominant over the inability to roll the tongue (t).</vt:lpstr>
      <vt:lpstr>9. Long eyelashes (L) are dominant over having short eyelashes (l).  Long eyelashes are 3/8” or longer.</vt:lpstr>
      <vt:lpstr>Monster Eyelashes</vt:lpstr>
      <vt:lpstr>10.  Dimples in the cheek (D) are dominant over having no dimples in the cheek.  Having one in either side or the other is dominant.</vt:lpstr>
      <vt:lpstr>11.  The presence of mid-digital hair growth (M) on the second joint of the finger is dominant over the absence of this hair (m).</vt:lpstr>
      <vt:lpstr>12.  Nearsightedness and farsightedness (V) are dominant over normal vision (20/20) (v).</vt:lpstr>
      <vt:lpstr>13.  Having a bent little finger (B), where the last joint of the little finger is bent inward towards the fourth, is dominant over a straight little finger (b).</vt:lpstr>
      <vt:lpstr>14.  The hitch-hiker’s thumb (h), ability to bend the thumb back at a 45 degree angle is recessive to the straight thumb (H).</vt:lpstr>
      <vt:lpstr>15.  The taster gene for PTC (T), is dominant over the non-taster gene (t).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Dominant-Recessive Lab Human Inherited Characteristics</dc:title>
  <dc:creator>IT Clone User</dc:creator>
  <cp:lastModifiedBy>DONALD PALMER</cp:lastModifiedBy>
  <cp:revision>56</cp:revision>
  <dcterms:created xsi:type="dcterms:W3CDTF">2011-02-03T17:10:24Z</dcterms:created>
  <dcterms:modified xsi:type="dcterms:W3CDTF">2016-01-29T13:02:54Z</dcterms:modified>
</cp:coreProperties>
</file>