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7" r:id="rId4"/>
    <p:sldId id="298" r:id="rId5"/>
    <p:sldId id="259" r:id="rId6"/>
    <p:sldId id="261" r:id="rId7"/>
    <p:sldId id="260" r:id="rId8"/>
    <p:sldId id="262" r:id="rId9"/>
    <p:sldId id="263" r:id="rId10"/>
    <p:sldId id="292" r:id="rId11"/>
    <p:sldId id="266" r:id="rId12"/>
    <p:sldId id="267" r:id="rId13"/>
    <p:sldId id="268" r:id="rId14"/>
    <p:sldId id="270" r:id="rId15"/>
    <p:sldId id="271" r:id="rId16"/>
    <p:sldId id="274" r:id="rId17"/>
    <p:sldId id="277" r:id="rId18"/>
    <p:sldId id="300" r:id="rId19"/>
    <p:sldId id="278" r:id="rId20"/>
    <p:sldId id="279" r:id="rId21"/>
    <p:sldId id="280" r:id="rId22"/>
    <p:sldId id="284" r:id="rId23"/>
    <p:sldId id="286" r:id="rId24"/>
    <p:sldId id="289" r:id="rId25"/>
    <p:sldId id="299" r:id="rId26"/>
    <p:sldId id="287" r:id="rId27"/>
    <p:sldId id="297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62" d="100"/>
          <a:sy n="62" d="100"/>
        </p:scale>
        <p:origin x="7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8B4B46-2FA3-447F-96F0-288B3BE35FF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236C66-7680-41B8-BF34-6C48BE69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98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EA89CFD-722D-4317-876E-B15F35F0E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BE43E-D9D4-4B56-8D2B-E063935F3BE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2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66BCF-F7C2-4258-8C97-29617E35299A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93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7A020-F0A1-446A-947D-B57BFAD98B28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2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C01F2-02D7-4E57-B476-348DDF311669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6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A350D-71D5-4E69-8F85-7313A8DD5176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65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F4E55-31EB-43A9-B317-0958CEA18D1F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40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7DE8B-B6A3-41F3-85F6-C9BBD3F2F00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2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985ED-7A9F-45CB-A607-1C07D21B1AC3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3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4741E-39AA-4A22-A0A7-722D60D4C95E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8C72C-9428-48DE-A2FF-70763D2B03D0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83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4DA58-12A5-4F26-9FCD-141307455487}" type="slidenum">
              <a:rPr lang="en-US"/>
              <a:pPr/>
              <a:t>20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C7BEC-75CE-4D55-AE52-CB45FD0B0868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16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E9B7F-72B5-4D82-AE37-F321FCB23BE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49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FDFFD-D4AC-4F71-8784-9F261D7B03B2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08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35DB8-DD48-44FB-B4F2-CB9A69858CAB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6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FDD67-83D5-467E-B3E0-F31909065362}" type="slidenum">
              <a:rPr lang="en-US"/>
              <a:pPr/>
              <a:t>24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26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66BCF-F7C2-4258-8C97-29617E35299A}" type="slidenum">
              <a:rPr lang="en-US"/>
              <a:pPr/>
              <a:t>25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2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8E2F2-457D-41A6-AABB-5E95531C7CB1}" type="slidenum">
              <a:rPr lang="en-US"/>
              <a:pPr/>
              <a:t>26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565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213D3-A45F-4576-A53D-5BE0525C0644}" type="slidenum">
              <a:rPr lang="en-US"/>
              <a:pPr/>
              <a:t>27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360CF-F47A-428D-AAD8-2399927A813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E89DD-A615-4AB3-8E45-1665DA235561}" type="slidenum">
              <a:rPr lang="en-US"/>
              <a:pPr/>
              <a:t>4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6D406-5321-4426-9920-5321EEAAEDCD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4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DCBA-D79B-4FB1-BCFC-028B294C9643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7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B40AA-3E33-4971-A424-07FB01E0872B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BC990-C9F7-4A02-9AAC-0648A0EA0FAA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7D6F3-EFD9-42E4-92BA-062691881466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9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0"/>
            <a:ext cx="7772400" cy="1143000"/>
          </a:xfrm>
        </p:spPr>
        <p:txBody>
          <a:bodyPr/>
          <a:lstStyle>
            <a:lvl1pPr>
              <a:defRPr sz="7200" b="0" i="1"/>
            </a:lvl1pPr>
          </a:lstStyle>
          <a:p>
            <a:r>
              <a:rPr lang="en-US"/>
              <a:t>Master 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b="0" i="0"/>
            </a:lvl1pPr>
          </a:lstStyle>
          <a:p>
            <a:r>
              <a:rPr lang="en-US"/>
              <a:t>Sub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9AEA7E-FEA7-436D-ACD4-7613603EF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223AA-8F22-42C8-872A-B5901DD6B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905000"/>
            <a:ext cx="19431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0"/>
            <a:ext cx="56769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8EF44-9588-4938-8E68-F696AC946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AD3F4-010A-4F9F-823A-A501D59EB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FAA2-7E5B-4C46-9BCA-F29A32B26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57C9F-9AF8-4350-B03E-6ECE542ED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6790-1BE5-437C-BEDC-7B8420241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C19E-4E63-4231-A4EA-3447AD6F4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7631-5ACF-4E15-A7DB-12E51CF39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F9853-0394-4121-8052-1C85DC81A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9E7A1-9D27-4225-AEB7-22C1C6DBB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05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edit Master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12A7F5-EE38-4776-AB86-D69CD24EF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5011AF1-CD1B-47D1-BEC4-B643672C08C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Vocabulary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4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9442-093F-4B07-8601-93A81D834428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772400" cy="685800"/>
          </a:xfrm>
        </p:spPr>
        <p:txBody>
          <a:bodyPr/>
          <a:lstStyle/>
          <a:p>
            <a:r>
              <a:rPr lang="en-US" sz="4000" dirty="0" smtClean="0"/>
              <a:t>9. Genetic </a:t>
            </a:r>
            <a:r>
              <a:rPr lang="en-US" sz="4000" dirty="0"/>
              <a:t>cross involving a single trait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79C4-8D03-4AC6-867A-798643BA3019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00400"/>
            <a:ext cx="7772400" cy="685800"/>
          </a:xfrm>
        </p:spPr>
        <p:txBody>
          <a:bodyPr/>
          <a:lstStyle/>
          <a:p>
            <a:r>
              <a:rPr lang="en-US" sz="4000" dirty="0" smtClean="0"/>
              <a:t>10. Having </a:t>
            </a:r>
            <a:r>
              <a:rPr lang="en-US" sz="4000" dirty="0"/>
              <a:t>identical alleles (AA or </a:t>
            </a:r>
            <a:r>
              <a:rPr lang="en-US" sz="4000" dirty="0" err="1"/>
              <a:t>aa</a:t>
            </a:r>
            <a:r>
              <a:rPr lang="en-US" sz="4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2BE1-ED05-4598-826A-4B6AFA064043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2209800"/>
          </a:xfrm>
        </p:spPr>
        <p:txBody>
          <a:bodyPr/>
          <a:lstStyle/>
          <a:p>
            <a:r>
              <a:rPr lang="en-US" sz="4000" dirty="0" smtClean="0"/>
              <a:t>11. Another </a:t>
            </a:r>
            <a:r>
              <a:rPr lang="en-US" sz="4000" dirty="0"/>
              <a:t>term for a heterozygous genotype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233D-A6F1-4BD3-915E-0B3B6DD21586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5200"/>
            <a:ext cx="7772400" cy="685800"/>
          </a:xfrm>
        </p:spPr>
        <p:txBody>
          <a:bodyPr/>
          <a:lstStyle/>
          <a:p>
            <a:r>
              <a:rPr lang="en-US" sz="4000" dirty="0" smtClean="0"/>
              <a:t>12. Law </a:t>
            </a:r>
            <a:r>
              <a:rPr lang="en-US" sz="4000" dirty="0"/>
              <a:t>stating that a pair of alleles will separate whenever gametes are 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D560-71ED-4D79-83E1-CBBDDF928427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5200"/>
            <a:ext cx="7772400" cy="685800"/>
          </a:xfrm>
        </p:spPr>
        <p:txBody>
          <a:bodyPr/>
          <a:lstStyle/>
          <a:p>
            <a:r>
              <a:rPr lang="en-US" sz="4000" dirty="0" smtClean="0"/>
              <a:t>13. A </a:t>
            </a:r>
            <a:r>
              <a:rPr lang="en-US" sz="4000" dirty="0"/>
              <a:t>genotype having one dominant and one recessive allele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FEF5-44D1-4F41-AC0E-3B61FA0A857F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962400"/>
            <a:ext cx="7772400" cy="685800"/>
          </a:xfrm>
        </p:spPr>
        <p:txBody>
          <a:bodyPr/>
          <a:lstStyle/>
          <a:p>
            <a:r>
              <a:rPr lang="en-US" sz="4000" dirty="0" smtClean="0"/>
              <a:t>14. Law </a:t>
            </a:r>
            <a:r>
              <a:rPr lang="en-US" sz="4000" dirty="0"/>
              <a:t>stating that alleles separate independently of each other when sperm and eggs are 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3399-2984-40FF-B591-AE6E838DF0BC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685800"/>
          </a:xfrm>
        </p:spPr>
        <p:txBody>
          <a:bodyPr/>
          <a:lstStyle/>
          <a:p>
            <a:r>
              <a:rPr lang="en-US" sz="4000" dirty="0" smtClean="0"/>
              <a:t>15. How </a:t>
            </a:r>
            <a:r>
              <a:rPr lang="en-US" sz="4000" dirty="0"/>
              <a:t>Mendel pollinated garden peas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B1E-7BD0-409C-A048-D1027C8A1D5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685800"/>
          </a:xfrm>
        </p:spPr>
        <p:txBody>
          <a:bodyPr/>
          <a:lstStyle/>
          <a:p>
            <a:r>
              <a:rPr lang="en-US" sz="4000" dirty="0" smtClean="0"/>
              <a:t>16. Two </a:t>
            </a:r>
            <a:r>
              <a:rPr lang="en-US" sz="4000" dirty="0"/>
              <a:t>forms of a 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828800"/>
          </a:xfrm>
        </p:spPr>
        <p:txBody>
          <a:bodyPr/>
          <a:lstStyle/>
          <a:p>
            <a:r>
              <a:rPr lang="en-US" dirty="0" smtClean="0"/>
              <a:t>17. Another term for a homozygous genotype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C19E-4E63-4231-A4EA-3447AD6F49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0D40-E2A7-436D-AE41-505F9D12AF47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5200"/>
            <a:ext cx="7772400" cy="685800"/>
          </a:xfrm>
        </p:spPr>
        <p:txBody>
          <a:bodyPr/>
          <a:lstStyle/>
          <a:p>
            <a:r>
              <a:rPr lang="en-US" sz="4000" dirty="0" smtClean="0"/>
              <a:t>18. Instructions </a:t>
            </a:r>
            <a:r>
              <a:rPr lang="en-US" sz="4000" dirty="0"/>
              <a:t>on DNA that code for specific </a:t>
            </a:r>
            <a:r>
              <a:rPr lang="en-US" sz="4000" dirty="0" smtClean="0"/>
              <a:t>traits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2DD-6638-412A-9F4C-1A24ABA3B89D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685800"/>
          </a:xfrm>
        </p:spPr>
        <p:txBody>
          <a:bodyPr/>
          <a:lstStyle/>
          <a:p>
            <a:r>
              <a:rPr lang="en-US" sz="4000" dirty="0" smtClean="0"/>
              <a:t>1.The </a:t>
            </a:r>
            <a:r>
              <a:rPr lang="en-US" sz="4000" dirty="0"/>
              <a:t>father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50D3-D880-4E4C-9AD1-6E454D465D8A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81400"/>
            <a:ext cx="7772400" cy="685800"/>
          </a:xfrm>
        </p:spPr>
        <p:txBody>
          <a:bodyPr/>
          <a:lstStyle/>
          <a:p>
            <a:r>
              <a:rPr lang="en-US" sz="4000" dirty="0" smtClean="0"/>
              <a:t>19. The </a:t>
            </a:r>
            <a:r>
              <a:rPr lang="en-US" sz="4000" dirty="0"/>
              <a:t>weaker of two alleles in a pair that is often masked by the dominant allele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6C17-BADE-4F5A-8451-33F8E780A970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71800"/>
            <a:ext cx="7772400" cy="685800"/>
          </a:xfrm>
        </p:spPr>
        <p:txBody>
          <a:bodyPr/>
          <a:lstStyle/>
          <a:p>
            <a:r>
              <a:rPr lang="en-US" sz="4000" dirty="0" smtClean="0"/>
              <a:t>20. Gene </a:t>
            </a:r>
            <a:r>
              <a:rPr lang="en-US" sz="4000" dirty="0"/>
              <a:t>combination in the offspring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5CA-3B78-4135-BB40-987EAD6D8388}" type="slidenum">
              <a:rPr lang="en-US"/>
              <a:pPr/>
              <a:t>22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0"/>
            <a:ext cx="7772400" cy="685800"/>
          </a:xfrm>
        </p:spPr>
        <p:txBody>
          <a:bodyPr/>
          <a:lstStyle/>
          <a:p>
            <a:r>
              <a:rPr lang="en-US" sz="4000" dirty="0" smtClean="0"/>
              <a:t>21. Type </a:t>
            </a:r>
            <a:r>
              <a:rPr lang="en-US" sz="4000" dirty="0"/>
              <a:t>of letter used to represent a dominant allele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B118-5168-4EFF-86E5-64AF2C5689D2}" type="slidenum">
              <a:rPr lang="en-US"/>
              <a:pPr/>
              <a:t>23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r>
              <a:rPr lang="en-US" sz="4000" dirty="0" smtClean="0"/>
              <a:t>22. The </a:t>
            </a:r>
            <a:r>
              <a:rPr lang="en-US" sz="4000" dirty="0"/>
              <a:t>likelihood that an event will occur like tossing heads or tails on a coin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7DCC-8635-461F-8267-0E0CF8A47840}" type="slidenum">
              <a:rPr lang="en-US"/>
              <a:pPr/>
              <a:t>24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71800"/>
            <a:ext cx="7772400" cy="685800"/>
          </a:xfrm>
        </p:spPr>
        <p:txBody>
          <a:bodyPr/>
          <a:lstStyle/>
          <a:p>
            <a:r>
              <a:rPr lang="en-US" sz="4000" dirty="0" smtClean="0"/>
              <a:t>23. Used to predict the possible offspring of cross.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9442-093F-4B07-8601-93A81D834428}" type="slidenum">
              <a:rPr lang="en-US"/>
              <a:pPr/>
              <a:t>25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772400" cy="685800"/>
          </a:xfrm>
        </p:spPr>
        <p:txBody>
          <a:bodyPr/>
          <a:lstStyle/>
          <a:p>
            <a:r>
              <a:rPr lang="en-US" sz="4000" dirty="0" smtClean="0"/>
              <a:t>24. Type of letter used to represent a recessive allele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5E1-98A1-4B59-BA82-6ACAA9995F40}" type="slidenum">
              <a:rPr lang="en-US"/>
              <a:pPr/>
              <a:t>26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685800"/>
          </a:xfrm>
        </p:spPr>
        <p:txBody>
          <a:bodyPr/>
          <a:lstStyle/>
          <a:p>
            <a:r>
              <a:rPr lang="en-US" sz="4000" dirty="0" smtClean="0"/>
              <a:t>25. Cross </a:t>
            </a:r>
            <a:r>
              <a:rPr lang="en-US" sz="4000" dirty="0"/>
              <a:t>involving two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D3D8EB8-147B-4838-9E1C-EC195D81032B}" type="slidenum">
              <a:rPr lang="en-US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442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The End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D98E-563F-45E3-9306-FAC332C1C5BA}" type="slidenum">
              <a:rPr lang="en-US"/>
              <a:pPr/>
              <a:t>3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r>
              <a:rPr lang="en-US" sz="4000" dirty="0" smtClean="0"/>
              <a:t>2. Study </a:t>
            </a:r>
            <a:r>
              <a:rPr lang="en-US" sz="4000" dirty="0"/>
              <a:t>of how characteristics are transmitted from parent to offspring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0" y="51054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32D2-3BF1-48AF-A104-58BC0A1733A8}" type="slidenum">
              <a:rPr lang="en-US"/>
              <a:pPr/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0"/>
            <a:ext cx="7772400" cy="685800"/>
          </a:xfrm>
        </p:spPr>
        <p:txBody>
          <a:bodyPr/>
          <a:lstStyle/>
          <a:p>
            <a:r>
              <a:rPr lang="en-US" sz="4000" dirty="0" smtClean="0"/>
              <a:t>3. Physical </a:t>
            </a:r>
            <a:r>
              <a:rPr lang="en-US" sz="4000" dirty="0"/>
              <a:t>feature determined by the genotype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5F31-FF5F-443C-8570-D12D50BA295E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00400"/>
            <a:ext cx="7772400" cy="685800"/>
          </a:xfrm>
        </p:spPr>
        <p:txBody>
          <a:bodyPr/>
          <a:lstStyle/>
          <a:p>
            <a:r>
              <a:rPr lang="en-US" sz="4000" dirty="0" smtClean="0"/>
              <a:t>4. Plant </a:t>
            </a:r>
            <a:r>
              <a:rPr lang="en-US" sz="4000" dirty="0"/>
              <a:t>used by Mendel for his hereditary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35C0-6283-4F05-A16E-1DB1BBE7794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685800"/>
          </a:xfrm>
        </p:spPr>
        <p:txBody>
          <a:bodyPr/>
          <a:lstStyle/>
          <a:p>
            <a:r>
              <a:rPr lang="en-US" sz="4000" dirty="0" smtClean="0"/>
              <a:t>5. A </a:t>
            </a:r>
            <a:r>
              <a:rPr lang="en-US" sz="4000" dirty="0"/>
              <a:t>genetically determined characteristic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7556-2311-49CD-9036-86FD793709FE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5200"/>
            <a:ext cx="7772400" cy="685800"/>
          </a:xfrm>
        </p:spPr>
        <p:txBody>
          <a:bodyPr/>
          <a:lstStyle/>
          <a:p>
            <a:r>
              <a:rPr lang="en-US" sz="4000" dirty="0" smtClean="0"/>
              <a:t>6. Transmission </a:t>
            </a:r>
            <a:r>
              <a:rPr lang="en-US" sz="4000" dirty="0"/>
              <a:t>of characteristics from parent to offspring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66D0-DC05-4737-A8D3-B7083DE09E7A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685800"/>
          </a:xfrm>
        </p:spPr>
        <p:txBody>
          <a:bodyPr/>
          <a:lstStyle/>
          <a:p>
            <a:r>
              <a:rPr lang="en-US" sz="4000" dirty="0" smtClean="0"/>
              <a:t>7. Stronger </a:t>
            </a:r>
            <a:r>
              <a:rPr lang="en-US" sz="4000" dirty="0"/>
              <a:t>of two alleles that shows up most often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7F27-8842-4319-B363-3DC2796E589B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57600"/>
            <a:ext cx="7772400" cy="685800"/>
          </a:xfrm>
        </p:spPr>
        <p:txBody>
          <a:bodyPr/>
          <a:lstStyle/>
          <a:p>
            <a:r>
              <a:rPr lang="en-US" sz="4000" dirty="0" smtClean="0"/>
              <a:t>8. Transferring </a:t>
            </a:r>
            <a:r>
              <a:rPr lang="en-US" sz="4000" dirty="0"/>
              <a:t>pollen grains from </a:t>
            </a:r>
            <a:r>
              <a:rPr lang="en-US" sz="4000" dirty="0" smtClean="0"/>
              <a:t>one flower to another.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hs_ark">
  <a:themeElements>
    <a:clrScheme name="noahs_ar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ahs_ar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ahs_ar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hs_ar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hs_ar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hs_ar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hs_a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hs_a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hs_a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noahs_ark</Template>
  <TotalTime>243</TotalTime>
  <Words>311</Words>
  <Application>Microsoft Office PowerPoint</Application>
  <PresentationFormat>On-screen Show (4:3)</PresentationFormat>
  <Paragraphs>81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Comic Sans MS</vt:lpstr>
      <vt:lpstr>Times New Roman</vt:lpstr>
      <vt:lpstr>noahs_ark</vt:lpstr>
      <vt:lpstr>Vocabulary Review</vt:lpstr>
      <vt:lpstr>1.The father of genetics</vt:lpstr>
      <vt:lpstr>2. Study of how characteristics are transmitted from parent to offspring</vt:lpstr>
      <vt:lpstr>3. Physical feature determined by the genotype</vt:lpstr>
      <vt:lpstr>4. Plant used by Mendel for his hereditary studies</vt:lpstr>
      <vt:lpstr>5. A genetically determined characteristic</vt:lpstr>
      <vt:lpstr>6. Transmission of characteristics from parent to offspring</vt:lpstr>
      <vt:lpstr>7. Stronger of two alleles that shows up most often</vt:lpstr>
      <vt:lpstr>8. Transferring pollen grains from one flower to another.</vt:lpstr>
      <vt:lpstr>9. Genetic cross involving a single trait</vt:lpstr>
      <vt:lpstr>10. Having identical alleles (AA or aa)</vt:lpstr>
      <vt:lpstr>11. Another term for a heterozygous genotype</vt:lpstr>
      <vt:lpstr>12. Law stating that a pair of alleles will separate whenever gametes are formed</vt:lpstr>
      <vt:lpstr>13. A genotype having one dominant and one recessive allele</vt:lpstr>
      <vt:lpstr>14. Law stating that alleles separate independently of each other when sperm and eggs are formed</vt:lpstr>
      <vt:lpstr>15. How Mendel pollinated garden peas</vt:lpstr>
      <vt:lpstr>16. Two forms of a gene</vt:lpstr>
      <vt:lpstr>17. Another term for a homozygous genotype</vt:lpstr>
      <vt:lpstr>18. Instructions on DNA that code for specific traits</vt:lpstr>
      <vt:lpstr>19. The weaker of two alleles in a pair that is often masked by the dominant allele</vt:lpstr>
      <vt:lpstr>20. Gene combination in the offspring</vt:lpstr>
      <vt:lpstr>21. Type of letter used to represent a dominant allele</vt:lpstr>
      <vt:lpstr>22. The likelihood that an event will occur like tossing heads or tails on a coin</vt:lpstr>
      <vt:lpstr>23. Used to predict the possible offspring of cross.</vt:lpstr>
      <vt:lpstr>24. Type of letter used to represent a recessive allele</vt:lpstr>
      <vt:lpstr>25. Cross involving two traits</vt:lpstr>
      <vt:lpstr>PowerPoint Presentation</vt:lpstr>
    </vt:vector>
  </TitlesOfParts>
  <Company>Stuttgart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</dc:title>
  <dc:creator>cmassengale</dc:creator>
  <cp:lastModifiedBy>DONALD PALMER</cp:lastModifiedBy>
  <cp:revision>19</cp:revision>
  <cp:lastPrinted>2017-01-23T14:15:37Z</cp:lastPrinted>
  <dcterms:created xsi:type="dcterms:W3CDTF">2009-02-25T17:28:29Z</dcterms:created>
  <dcterms:modified xsi:type="dcterms:W3CDTF">2017-01-23T14:19:14Z</dcterms:modified>
</cp:coreProperties>
</file>